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732" r:id="rId3"/>
    <p:sldId id="759" r:id="rId4"/>
    <p:sldId id="723" r:id="rId5"/>
    <p:sldId id="766" r:id="rId6"/>
    <p:sldId id="767" r:id="rId7"/>
    <p:sldId id="768" r:id="rId8"/>
    <p:sldId id="769" r:id="rId9"/>
    <p:sldId id="770" r:id="rId10"/>
    <p:sldId id="771" r:id="rId11"/>
    <p:sldId id="772" r:id="rId12"/>
    <p:sldId id="773" r:id="rId13"/>
    <p:sldId id="774" r:id="rId14"/>
    <p:sldId id="775" r:id="rId15"/>
    <p:sldId id="776" r:id="rId16"/>
    <p:sldId id="777" r:id="rId17"/>
    <p:sldId id="778" r:id="rId18"/>
    <p:sldId id="733" r:id="rId19"/>
    <p:sldId id="753" r:id="rId20"/>
    <p:sldId id="754" r:id="rId21"/>
    <p:sldId id="760" r:id="rId22"/>
    <p:sldId id="740" r:id="rId23"/>
    <p:sldId id="722" r:id="rId24"/>
    <p:sldId id="734" r:id="rId25"/>
    <p:sldId id="735" r:id="rId26"/>
    <p:sldId id="738" r:id="rId27"/>
    <p:sldId id="739" r:id="rId28"/>
    <p:sldId id="745" r:id="rId29"/>
    <p:sldId id="761" r:id="rId30"/>
    <p:sldId id="747" r:id="rId31"/>
    <p:sldId id="755" r:id="rId32"/>
    <p:sldId id="748" r:id="rId33"/>
    <p:sldId id="756" r:id="rId34"/>
    <p:sldId id="749" r:id="rId35"/>
    <p:sldId id="746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EC2582"/>
    <a:srgbClr val="525051"/>
    <a:srgbClr val="0070BD"/>
    <a:srgbClr val="006AB5"/>
    <a:srgbClr val="029D42"/>
    <a:srgbClr val="0070BF"/>
    <a:srgbClr val="019F41"/>
    <a:srgbClr val="00AFF0"/>
    <a:srgbClr val="FED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7A2CA-7EB2-4030-9F88-09D9C3D64306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D5D54DD-86DC-410E-9D23-9A32007E234E}">
      <dgm:prSet phldrT="[Texte]"/>
      <dgm:spPr/>
      <dgm:t>
        <a:bodyPr/>
        <a:lstStyle/>
        <a:p>
          <a:r>
            <a:rPr lang="fr-FR" dirty="0" smtClean="0"/>
            <a:t>Base élèves</a:t>
          </a:r>
          <a:endParaRPr lang="fr-FR" dirty="0"/>
        </a:p>
      </dgm:t>
    </dgm:pt>
    <dgm:pt modelId="{16F164B3-E9A2-4701-84E2-A1A1508B9A50}" type="parTrans" cxnId="{C5458835-56F8-4FF3-BBDF-CD5504435BC0}">
      <dgm:prSet/>
      <dgm:spPr/>
      <dgm:t>
        <a:bodyPr/>
        <a:lstStyle/>
        <a:p>
          <a:endParaRPr lang="fr-FR"/>
        </a:p>
      </dgm:t>
    </dgm:pt>
    <dgm:pt modelId="{C15B9F8D-3613-49EA-87A5-F448E8D7D5E3}" type="sibTrans" cxnId="{C5458835-56F8-4FF3-BBDF-CD5504435BC0}">
      <dgm:prSet/>
      <dgm:spPr/>
      <dgm:t>
        <a:bodyPr/>
        <a:lstStyle/>
        <a:p>
          <a:endParaRPr lang="fr-FR"/>
        </a:p>
      </dgm:t>
    </dgm:pt>
    <dgm:pt modelId="{A2D082FE-F854-4C07-B16B-2BF8B32E5FD7}">
      <dgm:prSet phldrT="[Texte]"/>
      <dgm:spPr>
        <a:solidFill>
          <a:srgbClr val="33CC33"/>
        </a:solidFill>
      </dgm:spPr>
      <dgm:t>
        <a:bodyPr/>
        <a:lstStyle/>
        <a:p>
          <a:r>
            <a:rPr lang="fr-FR" dirty="0" smtClean="0"/>
            <a:t>self</a:t>
          </a:r>
          <a:endParaRPr lang="fr-FR" dirty="0"/>
        </a:p>
      </dgm:t>
    </dgm:pt>
    <dgm:pt modelId="{CBBB1815-5752-479A-80CF-AB6295E81877}" type="parTrans" cxnId="{1C98950A-8DDD-4C7D-ADA0-466BB5861528}">
      <dgm:prSet/>
      <dgm:spPr/>
      <dgm:t>
        <a:bodyPr/>
        <a:lstStyle/>
        <a:p>
          <a:endParaRPr lang="fr-FR"/>
        </a:p>
      </dgm:t>
    </dgm:pt>
    <dgm:pt modelId="{C26D5B0F-ADC3-4504-8120-81E1384EB53E}" type="sibTrans" cxnId="{1C98950A-8DDD-4C7D-ADA0-466BB5861528}">
      <dgm:prSet/>
      <dgm:spPr/>
      <dgm:t>
        <a:bodyPr/>
        <a:lstStyle/>
        <a:p>
          <a:endParaRPr lang="fr-FR"/>
        </a:p>
      </dgm:t>
    </dgm:pt>
    <dgm:pt modelId="{AAA43533-9E21-4CEF-8906-82EB4C84764A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 smtClean="0"/>
            <a:t>Garderie</a:t>
          </a:r>
          <a:endParaRPr lang="fr-FR" dirty="0"/>
        </a:p>
      </dgm:t>
    </dgm:pt>
    <dgm:pt modelId="{0E0C43DC-C3A3-4B20-833B-460E9ECAD449}" type="parTrans" cxnId="{16644319-8372-429C-B8C6-D91FB503C3A2}">
      <dgm:prSet/>
      <dgm:spPr/>
      <dgm:t>
        <a:bodyPr/>
        <a:lstStyle/>
        <a:p>
          <a:endParaRPr lang="fr-FR"/>
        </a:p>
      </dgm:t>
    </dgm:pt>
    <dgm:pt modelId="{C64692D2-FC1B-4FBA-A8F1-D9BEB5F81D7D}" type="sibTrans" cxnId="{16644319-8372-429C-B8C6-D91FB503C3A2}">
      <dgm:prSet/>
      <dgm:spPr/>
      <dgm:t>
        <a:bodyPr/>
        <a:lstStyle/>
        <a:p>
          <a:endParaRPr lang="fr-FR"/>
        </a:p>
      </dgm:t>
    </dgm:pt>
    <dgm:pt modelId="{AE755A59-81AA-489E-825E-53D0BA95F2A8}">
      <dgm:prSet phldrT="[Texte]"/>
      <dgm:spPr/>
      <dgm:t>
        <a:bodyPr/>
        <a:lstStyle/>
        <a:p>
          <a:r>
            <a:rPr lang="fr-FR" dirty="0" smtClean="0"/>
            <a:t>Facturation</a:t>
          </a:r>
          <a:endParaRPr lang="fr-FR" dirty="0"/>
        </a:p>
      </dgm:t>
    </dgm:pt>
    <dgm:pt modelId="{384CC311-9EF8-42ED-8801-574A33ABAABE}" type="parTrans" cxnId="{A5BAC822-02B4-46C4-A275-6CADAC6128D4}">
      <dgm:prSet/>
      <dgm:spPr/>
      <dgm:t>
        <a:bodyPr/>
        <a:lstStyle/>
        <a:p>
          <a:endParaRPr lang="fr-FR"/>
        </a:p>
      </dgm:t>
    </dgm:pt>
    <dgm:pt modelId="{D2203D86-294B-400D-8404-1EE3603A818B}" type="sibTrans" cxnId="{A5BAC822-02B4-46C4-A275-6CADAC6128D4}">
      <dgm:prSet/>
      <dgm:spPr/>
      <dgm:t>
        <a:bodyPr/>
        <a:lstStyle/>
        <a:p>
          <a:endParaRPr lang="fr-FR"/>
        </a:p>
      </dgm:t>
    </dgm:pt>
    <dgm:pt modelId="{D9CDDA72-371A-4ACE-B6D0-57B9A7033B85}" type="pres">
      <dgm:prSet presAssocID="{C337A2CA-7EB2-4030-9F88-09D9C3D64306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AE7D60B-9045-4520-A5BF-C899D05FC3F4}" type="pres">
      <dgm:prSet presAssocID="{C337A2CA-7EB2-4030-9F88-09D9C3D64306}" presName="ellipse" presStyleLbl="trBgShp" presStyleIdx="0" presStyleCnt="1" custScaleX="99399" custScaleY="101388" custLinFactY="100000" custLinFactNeighborX="-91576" custLinFactNeighborY="173834"/>
      <dgm:spPr/>
    </dgm:pt>
    <dgm:pt modelId="{FFBD22CB-EEC7-4E29-B6BC-A9BC2B7981E2}" type="pres">
      <dgm:prSet presAssocID="{C337A2CA-7EB2-4030-9F88-09D9C3D64306}" presName="arrow1" presStyleLbl="fgShp" presStyleIdx="0" presStyleCnt="1" custLinFactX="-200000" custLinFactNeighborX="-279807" custLinFactNeighborY="-5679"/>
      <dgm:spPr/>
    </dgm:pt>
    <dgm:pt modelId="{A9494473-3FF1-464C-8194-CA61B79DA987}" type="pres">
      <dgm:prSet presAssocID="{C337A2CA-7EB2-4030-9F88-09D9C3D64306}" presName="rectangle" presStyleLbl="revTx" presStyleIdx="0" presStyleCnt="1" custLinFactX="-717" custLinFactNeighborX="-100000" custLinFactNeighborY="504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A9E9A7-71EC-4BCB-B2C6-2E5D63C646B1}" type="pres">
      <dgm:prSet presAssocID="{A2D082FE-F854-4C07-B16B-2BF8B32E5FD7}" presName="item1" presStyleLbl="node1" presStyleIdx="0" presStyleCnt="3" custLinFactX="-100000" custLinFactNeighborX="-163866" custLinFactNeighborY="-2019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CAC703F-42DC-4DF6-BAB0-B5DEEC237C5B}" type="pres">
      <dgm:prSet presAssocID="{AAA43533-9E21-4CEF-8906-82EB4C84764A}" presName="item2" presStyleLbl="node1" presStyleIdx="1" presStyleCnt="3" custLinFactX="-100000" custLinFactNeighborX="-180695" custLinFactNeighborY="-1817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772FE9-375A-4701-A077-901275448382}" type="pres">
      <dgm:prSet presAssocID="{AE755A59-81AA-489E-825E-53D0BA95F2A8}" presName="item3" presStyleLbl="node1" presStyleIdx="2" presStyleCnt="3" custLinFactX="-100000" custLinFactNeighborX="-157808" custLinFactNeighborY="-2827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E6CB74-70E1-4AA0-A286-D0ABFE82217D}" type="pres">
      <dgm:prSet presAssocID="{C337A2CA-7EB2-4030-9F88-09D9C3D64306}" presName="funnel" presStyleLbl="trAlignAcc1" presStyleIdx="0" presStyleCnt="1" custLinFactNeighborX="-84598" custLinFactNeighborY="-7383"/>
      <dgm:spPr/>
    </dgm:pt>
  </dgm:ptLst>
  <dgm:cxnLst>
    <dgm:cxn modelId="{1C98950A-8DDD-4C7D-ADA0-466BB5861528}" srcId="{C337A2CA-7EB2-4030-9F88-09D9C3D64306}" destId="{A2D082FE-F854-4C07-B16B-2BF8B32E5FD7}" srcOrd="1" destOrd="0" parTransId="{CBBB1815-5752-479A-80CF-AB6295E81877}" sibTransId="{C26D5B0F-ADC3-4504-8120-81E1384EB53E}"/>
    <dgm:cxn modelId="{08BD5E17-12DF-49A1-8039-187C7C7B62E2}" type="presOf" srcId="{AE755A59-81AA-489E-825E-53D0BA95F2A8}" destId="{A9494473-3FF1-464C-8194-CA61B79DA987}" srcOrd="0" destOrd="0" presId="urn:microsoft.com/office/officeart/2005/8/layout/funnel1"/>
    <dgm:cxn modelId="{0B5D410F-3977-401E-A501-931AE45D55C0}" type="presOf" srcId="{9D5D54DD-86DC-410E-9D23-9A32007E234E}" destId="{5F772FE9-375A-4701-A077-901275448382}" srcOrd="0" destOrd="0" presId="urn:microsoft.com/office/officeart/2005/8/layout/funnel1"/>
    <dgm:cxn modelId="{A9CFD79D-A60D-45BE-BE5F-F6F62618F699}" type="presOf" srcId="{C337A2CA-7EB2-4030-9F88-09D9C3D64306}" destId="{D9CDDA72-371A-4ACE-B6D0-57B9A7033B85}" srcOrd="0" destOrd="0" presId="urn:microsoft.com/office/officeart/2005/8/layout/funnel1"/>
    <dgm:cxn modelId="{27064525-A56F-4055-8F47-1FF3BEEDD23C}" type="presOf" srcId="{A2D082FE-F854-4C07-B16B-2BF8B32E5FD7}" destId="{2CAC703F-42DC-4DF6-BAB0-B5DEEC237C5B}" srcOrd="0" destOrd="0" presId="urn:microsoft.com/office/officeart/2005/8/layout/funnel1"/>
    <dgm:cxn modelId="{16644319-8372-429C-B8C6-D91FB503C3A2}" srcId="{C337A2CA-7EB2-4030-9F88-09D9C3D64306}" destId="{AAA43533-9E21-4CEF-8906-82EB4C84764A}" srcOrd="2" destOrd="0" parTransId="{0E0C43DC-C3A3-4B20-833B-460E9ECAD449}" sibTransId="{C64692D2-FC1B-4FBA-A8F1-D9BEB5F81D7D}"/>
    <dgm:cxn modelId="{C5458835-56F8-4FF3-BBDF-CD5504435BC0}" srcId="{C337A2CA-7EB2-4030-9F88-09D9C3D64306}" destId="{9D5D54DD-86DC-410E-9D23-9A32007E234E}" srcOrd="0" destOrd="0" parTransId="{16F164B3-E9A2-4701-84E2-A1A1508B9A50}" sibTransId="{C15B9F8D-3613-49EA-87A5-F448E8D7D5E3}"/>
    <dgm:cxn modelId="{DB28DC78-D028-4BD2-A950-35BB81E20504}" type="presOf" srcId="{AAA43533-9E21-4CEF-8906-82EB4C84764A}" destId="{9BA9E9A7-71EC-4BCB-B2C6-2E5D63C646B1}" srcOrd="0" destOrd="0" presId="urn:microsoft.com/office/officeart/2005/8/layout/funnel1"/>
    <dgm:cxn modelId="{A5BAC822-02B4-46C4-A275-6CADAC6128D4}" srcId="{C337A2CA-7EB2-4030-9F88-09D9C3D64306}" destId="{AE755A59-81AA-489E-825E-53D0BA95F2A8}" srcOrd="3" destOrd="0" parTransId="{384CC311-9EF8-42ED-8801-574A33ABAABE}" sibTransId="{D2203D86-294B-400D-8404-1EE3603A818B}"/>
    <dgm:cxn modelId="{4FDAEF1F-4A58-4807-9001-3897B45BD067}" type="presParOf" srcId="{D9CDDA72-371A-4ACE-B6D0-57B9A7033B85}" destId="{0AE7D60B-9045-4520-A5BF-C899D05FC3F4}" srcOrd="0" destOrd="0" presId="urn:microsoft.com/office/officeart/2005/8/layout/funnel1"/>
    <dgm:cxn modelId="{5F8CBF38-E5DB-4D88-BC39-CC09DB7FEA5E}" type="presParOf" srcId="{D9CDDA72-371A-4ACE-B6D0-57B9A7033B85}" destId="{FFBD22CB-EEC7-4E29-B6BC-A9BC2B7981E2}" srcOrd="1" destOrd="0" presId="urn:microsoft.com/office/officeart/2005/8/layout/funnel1"/>
    <dgm:cxn modelId="{53525857-5CF1-435E-8EE9-7F2C41A4AD4D}" type="presParOf" srcId="{D9CDDA72-371A-4ACE-B6D0-57B9A7033B85}" destId="{A9494473-3FF1-464C-8194-CA61B79DA987}" srcOrd="2" destOrd="0" presId="urn:microsoft.com/office/officeart/2005/8/layout/funnel1"/>
    <dgm:cxn modelId="{351F94E5-C9AA-48CD-A86D-302CBD5FFB6C}" type="presParOf" srcId="{D9CDDA72-371A-4ACE-B6D0-57B9A7033B85}" destId="{9BA9E9A7-71EC-4BCB-B2C6-2E5D63C646B1}" srcOrd="3" destOrd="0" presId="urn:microsoft.com/office/officeart/2005/8/layout/funnel1"/>
    <dgm:cxn modelId="{E7933EAC-2365-4280-8F41-D461C99CF7A4}" type="presParOf" srcId="{D9CDDA72-371A-4ACE-B6D0-57B9A7033B85}" destId="{2CAC703F-42DC-4DF6-BAB0-B5DEEC237C5B}" srcOrd="4" destOrd="0" presId="urn:microsoft.com/office/officeart/2005/8/layout/funnel1"/>
    <dgm:cxn modelId="{A63CC496-817C-4ACD-B7B8-2B88650B3176}" type="presParOf" srcId="{D9CDDA72-371A-4ACE-B6D0-57B9A7033B85}" destId="{5F772FE9-375A-4701-A077-901275448382}" srcOrd="5" destOrd="0" presId="urn:microsoft.com/office/officeart/2005/8/layout/funnel1"/>
    <dgm:cxn modelId="{DE1E8480-70A0-4CB2-B96D-AC8DC0F2C28E}" type="presParOf" srcId="{D9CDDA72-371A-4ACE-B6D0-57B9A7033B85}" destId="{C1E6CB74-70E1-4AA0-A286-D0ABFE82217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BB55F-3131-4642-B6DC-657E53C0D4A1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5B4FF-1BF2-4D51-859D-56E833513A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323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33BF18B-1416-4151-BC18-3462784D2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01C0AAC-153C-423D-9985-6A25DDB2B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EE2165B-ED48-4466-B558-90942423A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92464B8-84AB-4BF0-9BDF-EBED406E3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F9E4876-EC38-40F2-8542-EB7AE959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9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1770496-1DE7-471B-BD3A-D08DA880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BCFA652-2A5D-44FB-84FA-74CF0093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4E987DF-4386-4D40-AE0E-D4847753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D433483-0DD4-4763-A0E8-CB9CFFC9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8D41444-7199-4B5B-82FD-92C2EEB4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79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A8FFF6E-0B68-4B9A-A706-3BBEB681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5C1012CC-B5D4-4967-8A32-96517C592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58DEE8B-5C88-431C-8395-66F52A35D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CBA043A-CDB0-414B-9B2F-C3AD1FCF3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A89E59C-3F3E-4F1A-82AC-ACB8C1984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983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D5AC06A-82EC-4AE7-B58F-D6A46B44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DD784AE-78F4-44A9-8F22-9DAB1F2EA8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11E7B24-6BBF-4D4C-8C61-25894500A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D71A208-ED6E-4454-81ED-4BC4553D4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D4FA61E-17CF-4C6A-A5E7-4BF6D4A5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133C5D75-C44A-4756-90C5-5074A4B24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760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D9BBCB1-9D76-4F69-85BF-81C4A176C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03AEBB2F-88AA-4892-ACBB-DE224C7A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FD99491-0DCB-462A-A2CE-BC31FEF6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BA9F578B-D419-4F8E-8A95-4B78F2B6E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AB83EACD-B5B4-42A8-A18E-5BF9F50C0E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184A56AF-3534-445F-BD4A-6F5BBA41F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9390777-7D4C-490D-A5F0-E79D08CA7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697FA84E-CD38-4EC7-815F-9FDF2170B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26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66D329C-88E7-48E6-81D3-207B5D43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BB2F7C4B-A36C-4C47-879C-77E8C1F0F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6EA0E891-2E6C-4125-AE36-7189B8BF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955E60E-9A04-4853-8079-62167940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598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3CC0B486-0510-40F6-A61A-70A56C83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14E8EC0A-C190-4146-9AAD-86EED0CC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48C5AD23-5E95-4707-9731-C0783504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451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F3FDA60-08C0-4981-B080-545D28B1E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1DD26D8-3700-423B-95D4-65922B353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5AAB77E-EFDE-43F8-A03D-15D1BEC22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F3DDDB2-3010-4B3C-B04E-498EF1D31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1FF7AA5-F6F1-4F16-9D2E-F41048784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FFCC8C5-B494-4D0F-ACE4-092C95B5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20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2276AD6-13CC-471D-9ADD-8AAEC8C67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265CBEE4-8800-412F-88DA-089B692F5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0606951D-292E-4EBB-BB51-657ED5432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D62618C-7D44-4684-BB90-E791F9C27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C0AD1C76-5BA3-442B-9FFB-E7B11E95A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7D51D5ED-2043-492D-A7DB-FFE385F3F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81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7328B79-1704-4E88-8507-928A5DE4C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C6F087AB-42CD-4038-BA81-894573E55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1F70A9E-E693-4056-A471-660A7570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B616BA03-B1A5-4BF6-8C42-68D38626B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06DDC34-CF3C-4080-B59D-D02EE134C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630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6F1CE561-AECF-4BE0-AFA1-03AD121F23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A39580F5-697D-444C-B876-6BAB1E843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313FEAD4-174B-41B6-95D3-9FAB6EC62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FC0F21D-C0D9-4CB9-BE96-5AD7BB5B2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A645B66-C4F2-48C5-8C66-E84D6B0E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265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8301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320801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521885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215178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Ellipse 16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Ellipse 17"/>
          <p:cNvSpPr/>
          <p:nvPr/>
        </p:nvSpPr>
        <p:spPr bwMode="auto">
          <a:xfrm>
            <a:off x="1746251" y="4867275"/>
            <a:ext cx="855133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Ellipse 18"/>
          <p:cNvSpPr/>
          <p:nvPr/>
        </p:nvSpPr>
        <p:spPr bwMode="auto">
          <a:xfrm>
            <a:off x="1454151" y="5500689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0" name="Ellipse 19"/>
          <p:cNvSpPr/>
          <p:nvPr/>
        </p:nvSpPr>
        <p:spPr bwMode="auto">
          <a:xfrm>
            <a:off x="2218267" y="5788025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2540001" y="4495801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2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617" y="1111250"/>
            <a:ext cx="2286000" cy="508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23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7447"/>
            <a:ext cx="3657600" cy="5122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24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767417" y="4929189"/>
            <a:ext cx="81280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482FF9-4D49-4BAF-AB29-00417DE9FAC2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728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6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0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8301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320801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521885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5" name="Ellipse 14"/>
          <p:cNvSpPr/>
          <p:nvPr/>
        </p:nvSpPr>
        <p:spPr bwMode="auto">
          <a:xfrm>
            <a:off x="1765300" y="4867275"/>
            <a:ext cx="857251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1454151" y="5500689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Ellipse 16"/>
          <p:cNvSpPr/>
          <p:nvPr/>
        </p:nvSpPr>
        <p:spPr bwMode="auto">
          <a:xfrm>
            <a:off x="2218267" y="5791200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Ellipse 17"/>
          <p:cNvSpPr/>
          <p:nvPr/>
        </p:nvSpPr>
        <p:spPr bwMode="auto">
          <a:xfrm>
            <a:off x="2506134" y="4479926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12130617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1500" y="1106488"/>
            <a:ext cx="2286000" cy="508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EEECE1"/>
              </a:solidFill>
            </a:endParaRPr>
          </a:p>
        </p:txBody>
      </p:sp>
      <p:sp>
        <p:nvSpPr>
          <p:cNvPr id="21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4272"/>
            <a:ext cx="3657600" cy="5122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EEECE1"/>
              </a:solidFill>
            </a:endParaRP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786467" y="4929189"/>
            <a:ext cx="81280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631173-3973-49A3-A126-6099AAC29ABE}" type="slidenum">
              <a:rPr lang="fr-FR" sz="2400">
                <a:solidFill>
                  <a:prstClr val="white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white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372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F20844-221A-4790-BCD9-A74F1ABF0F0E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86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12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8D6F1C-E96C-449E-8E92-226CF2719026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177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4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3E4363-B3A9-413E-9CC1-4C923F1FFF21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92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4" name="Espace réservé du numéro de diapositive 22"/>
          <p:cNvSpPr>
            <a:spLocks noGrp="1"/>
          </p:cNvSpPr>
          <p:nvPr>
            <p:ph type="sldNum" sz="quarter" idx="12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0C9A2D-48A7-4E96-90E6-6F46D3CA450B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122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Connecteur droit 5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2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13" name="Espace réservé du numéro de diapositive 21"/>
          <p:cNvSpPr>
            <a:spLocks noGrp="1"/>
          </p:cNvSpPr>
          <p:nvPr>
            <p:ph type="sldNum" sz="quarter" idx="11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18E3A0-9EFB-494C-9276-903CEFDE1404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" name="Espace réservé du pied de page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71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13" name="Espace réservé du numéro de diapositive 17"/>
          <p:cNvSpPr>
            <a:spLocks noGrp="1"/>
          </p:cNvSpPr>
          <p:nvPr>
            <p:ph type="sldNum" sz="quarter" idx="11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94E805-16A3-4447-8519-D9E8FCB29E1C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678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6B473C-64D6-4781-B0CF-785FF6948A39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07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1F497D"/>
              </a:solidFill>
            </a:endParaRPr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734591-FB75-4279-BDE2-44E85F9786CA}" type="slidenum">
              <a:rPr lang="fr-FR" sz="2400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59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2DE2CEB1-FF80-405A-A0E1-5D872C72D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8DED0A3-00A5-461D-A747-7CCC1426D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5653080-EDF5-4C81-ABB7-A2D4C46B8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BA9DE-FFDB-44E6-8DDD-1C5F186F31B6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D52C23D-FD27-4BBB-A059-A6151144A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7B7C9EE1-2909-42AF-B0F8-C0814FB2F0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CEE-199E-4592-994F-D64E2C7A68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89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4340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99568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10453954" y="1017853"/>
            <a:ext cx="2011362" cy="512233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1F497D"/>
              </a:solidFill>
              <a:latin typeface="Times New Roman" pitchFamily="18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9853084" y="3676121"/>
            <a:ext cx="3200400" cy="48683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1F497D"/>
              </a:solidFill>
              <a:latin typeface="Times New Roman" pitchFamily="18" charset="0"/>
            </a:endParaRPr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" Target="slide17.xml"/><Relationship Id="rId7" Type="http://schemas.openxmlformats.org/officeDocument/2006/relationships/slide" Target="slide3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21.xml"/><Relationship Id="rId5" Type="http://schemas.openxmlformats.org/officeDocument/2006/relationships/hyperlink" Target="http://www.isidoor.org/" TargetMode="External"/><Relationship Id="rId10" Type="http://schemas.openxmlformats.org/officeDocument/2006/relationships/slide" Target="slide33.xml"/><Relationship Id="rId4" Type="http://schemas.openxmlformats.org/officeDocument/2006/relationships/slide" Target="slide20.xml"/><Relationship Id="rId9" Type="http://schemas.openxmlformats.org/officeDocument/2006/relationships/slide" Target="slide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MPTES.pdf" TargetMode="External"/><Relationship Id="rId7" Type="http://schemas.openxmlformats.org/officeDocument/2006/relationships/image" Target="../media/image7.png"/><Relationship Id="rId2" Type="http://schemas.openxmlformats.org/officeDocument/2006/relationships/hyperlink" Target="comptabilit&#233;%20generale.pptx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RESULTATS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RESULTATS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2.xml"/><Relationship Id="rId7" Type="http://schemas.openxmlformats.org/officeDocument/2006/relationships/image" Target="../media/image32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.tiff"/><Relationship Id="rId4" Type="http://schemas.openxmlformats.org/officeDocument/2006/relationships/slide" Target="slide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C6EF3103-8BAC-4C76-A446-CAD15AB792F5}"/>
              </a:ext>
            </a:extLst>
          </p:cNvPr>
          <p:cNvGrpSpPr/>
          <p:nvPr/>
        </p:nvGrpSpPr>
        <p:grpSpPr>
          <a:xfrm>
            <a:off x="2128701" y="1094558"/>
            <a:ext cx="7934598" cy="4668879"/>
            <a:chOff x="2128701" y="1094558"/>
            <a:chExt cx="7934598" cy="4668879"/>
          </a:xfrm>
        </p:grpSpPr>
        <p:pic>
          <p:nvPicPr>
            <p:cNvPr id="4" name="Image 3" descr="AGATE NET - TIFF.tif">
              <a:extLst>
                <a:ext uri="{FF2B5EF4-FFF2-40B4-BE49-F238E27FC236}">
                  <a16:creationId xmlns="" xmlns:a16="http://schemas.microsoft.com/office/drawing/2014/main" id="{473FD177-8B2C-4B35-BA2A-369F363B7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r="25588"/>
            <a:stretch>
              <a:fillRect/>
            </a:stretch>
          </p:blipFill>
          <p:spPr>
            <a:xfrm>
              <a:off x="2128701" y="1094558"/>
              <a:ext cx="7934598" cy="4668879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="" xmlns:a16="http://schemas.microsoft.com/office/drawing/2014/main" id="{B29246E6-B31A-4EFC-B874-625FAAAAD63D}"/>
                </a:ext>
              </a:extLst>
            </p:cNvPr>
            <p:cNvSpPr/>
            <p:nvPr/>
          </p:nvSpPr>
          <p:spPr>
            <a:xfrm rot="18994200">
              <a:off x="3824952" y="2813830"/>
              <a:ext cx="1296651" cy="125847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="" xmlns:a16="http://schemas.microsoft.com/office/drawing/2014/main" id="{11AB35F7-E50C-4C0F-9E20-836AA3DEEB7B}"/>
                </a:ext>
              </a:extLst>
            </p:cNvPr>
            <p:cNvSpPr/>
            <p:nvPr/>
          </p:nvSpPr>
          <p:spPr>
            <a:xfrm rot="18994200">
              <a:off x="2780873" y="1767928"/>
              <a:ext cx="1296651" cy="125847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="" xmlns:a16="http://schemas.microsoft.com/office/drawing/2014/main" id="{963C1673-AAA0-4C87-A887-4313DDD57EE2}"/>
                </a:ext>
              </a:extLst>
            </p:cNvPr>
            <p:cNvSpPr/>
            <p:nvPr/>
          </p:nvSpPr>
          <p:spPr>
            <a:xfrm rot="18994200">
              <a:off x="2835978" y="3810591"/>
              <a:ext cx="1234168" cy="125505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="" xmlns:a16="http://schemas.microsoft.com/office/drawing/2014/main" id="{289D9801-24D2-4157-BF01-DBF9B377BF2D}"/>
                </a:ext>
              </a:extLst>
            </p:cNvPr>
            <p:cNvSpPr/>
            <p:nvPr/>
          </p:nvSpPr>
          <p:spPr>
            <a:xfrm rot="18820795">
              <a:off x="5646802" y="2799760"/>
              <a:ext cx="1296651" cy="125847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190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asrec-cvl.org/ASREC_WEB/AGATE%20-%20JPE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38" y="198008"/>
            <a:ext cx="1747366" cy="103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88273" y="1050961"/>
            <a:ext cx="2342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333333"/>
                </a:solidFill>
                <a:latin typeface="Arial" panose="020B0604020202020204" pitchFamily="34" charset="0"/>
              </a:rPr>
              <a:t> AGATE C'est quoi?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255373" y="1606378"/>
            <a:ext cx="115329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AGATE veut dire : Application de Gestion et Administration Tout en un des Etablissements.</a:t>
            </a:r>
          </a:p>
          <a:p>
            <a:endParaRPr lang="fr-FR" dirty="0"/>
          </a:p>
          <a:p>
            <a:r>
              <a:rPr lang="fr-FR" dirty="0"/>
              <a:t>Cette application est la propriété de l'UROGEC et elle est mise à la disposition de ses adhérents. Grâce à cet applicatif, les établissements privés catholiques peuvent effectuer:</a:t>
            </a:r>
          </a:p>
          <a:p>
            <a:endParaRPr lang="fr-FR" dirty="0"/>
          </a:p>
          <a:p>
            <a:r>
              <a:rPr lang="fr-FR" dirty="0"/>
              <a:t>La gestion administrative (fiches élève, notes, absences, retards, vie scolaire, ...),</a:t>
            </a:r>
          </a:p>
          <a:p>
            <a:r>
              <a:rPr lang="fr-FR" dirty="0"/>
              <a:t>La facturation (cantine, livres, frais de scolarité, ...)</a:t>
            </a:r>
          </a:p>
          <a:p>
            <a:r>
              <a:rPr lang="fr-FR" dirty="0"/>
              <a:t>Les immobilisations,</a:t>
            </a:r>
          </a:p>
          <a:p>
            <a:r>
              <a:rPr lang="fr-FR" dirty="0"/>
              <a:t>La comptabilité,</a:t>
            </a:r>
          </a:p>
          <a:p>
            <a:r>
              <a:rPr lang="fr-FR" dirty="0"/>
              <a:t>La paye des Personnels de droit privé,</a:t>
            </a:r>
          </a:p>
          <a:p>
            <a:endParaRPr lang="fr-FR" dirty="0"/>
          </a:p>
          <a:p>
            <a:r>
              <a:rPr lang="fr-FR" dirty="0"/>
              <a:t>La gestion de l'étude et garderie,</a:t>
            </a:r>
          </a:p>
          <a:p>
            <a:r>
              <a:rPr lang="fr-FR" dirty="0"/>
              <a:t>Le gestion du self,</a:t>
            </a:r>
          </a:p>
          <a:p>
            <a:r>
              <a:rPr lang="fr-FR" dirty="0"/>
              <a:t>La gestion des manuels scolaire,</a:t>
            </a:r>
          </a:p>
          <a:p>
            <a:r>
              <a:rPr lang="fr-FR" dirty="0"/>
              <a:t>La gestion des casiers,</a:t>
            </a:r>
          </a:p>
          <a:p>
            <a:r>
              <a:rPr lang="fr-FR" dirty="0"/>
              <a:t>La gestion des taxes d'apprentissage.</a:t>
            </a:r>
          </a:p>
        </p:txBody>
      </p:sp>
    </p:spTree>
    <p:extLst>
      <p:ext uri="{BB962C8B-B14F-4D97-AF65-F5344CB8AC3E}">
        <p14:creationId xmlns:p14="http://schemas.microsoft.com/office/powerpoint/2010/main" val="108412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3ACEBDC0-1843-4DBC-B006-E7531054F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66"/>
            <a:ext cx="12192000" cy="6584819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706E0567-F7A8-4AAD-9015-4137C5F3FD39}"/>
              </a:ext>
            </a:extLst>
          </p:cNvPr>
          <p:cNvSpPr/>
          <p:nvPr/>
        </p:nvSpPr>
        <p:spPr>
          <a:xfrm>
            <a:off x="-49149" y="1337777"/>
            <a:ext cx="3953491" cy="827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hlinkClick r:id="rId4" action="ppaction://hlinksldjump"/>
            <a:extLst>
              <a:ext uri="{FF2B5EF4-FFF2-40B4-BE49-F238E27FC236}">
                <a16:creationId xmlns="" xmlns:a16="http://schemas.microsoft.com/office/drawing/2014/main" id="{C52F23B8-9703-411A-919A-51E6A0EC7D35}"/>
              </a:ext>
            </a:extLst>
          </p:cNvPr>
          <p:cNvSpPr/>
          <p:nvPr/>
        </p:nvSpPr>
        <p:spPr>
          <a:xfrm>
            <a:off x="-49148" y="2177143"/>
            <a:ext cx="3953491" cy="827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hlinkClick r:id="" action="ppaction://noaction"/>
            <a:extLst>
              <a:ext uri="{FF2B5EF4-FFF2-40B4-BE49-F238E27FC236}">
                <a16:creationId xmlns="" xmlns:a16="http://schemas.microsoft.com/office/drawing/2014/main" id="{4BE4D11A-0B07-4236-8E01-0741F51CD769}"/>
              </a:ext>
            </a:extLst>
          </p:cNvPr>
          <p:cNvSpPr/>
          <p:nvPr/>
        </p:nvSpPr>
        <p:spPr>
          <a:xfrm>
            <a:off x="-49149" y="3028561"/>
            <a:ext cx="3953491" cy="827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hlinkClick r:id="rId5"/>
            <a:extLst>
              <a:ext uri="{FF2B5EF4-FFF2-40B4-BE49-F238E27FC236}">
                <a16:creationId xmlns="" xmlns:a16="http://schemas.microsoft.com/office/drawing/2014/main" id="{67C089D2-F3D2-4EAE-A79E-7D5B6CB7FBCD}"/>
              </a:ext>
            </a:extLst>
          </p:cNvPr>
          <p:cNvSpPr/>
          <p:nvPr/>
        </p:nvSpPr>
        <p:spPr>
          <a:xfrm>
            <a:off x="10114671" y="2590800"/>
            <a:ext cx="2077329" cy="827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="" xmlns:a16="http://schemas.microsoft.com/office/drawing/2014/main" id="{F526FE5F-69B0-4A2F-81D1-7B9B24394F22}"/>
              </a:ext>
            </a:extLst>
          </p:cNvPr>
          <p:cNvSpPr/>
          <p:nvPr/>
        </p:nvSpPr>
        <p:spPr>
          <a:xfrm>
            <a:off x="10114670" y="1349829"/>
            <a:ext cx="2077330" cy="12409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hlinkClick r:id="rId6" action="ppaction://hlinksldjump"/>
            <a:extLst>
              <a:ext uri="{FF2B5EF4-FFF2-40B4-BE49-F238E27FC236}">
                <a16:creationId xmlns="" xmlns:a16="http://schemas.microsoft.com/office/drawing/2014/main" id="{5346774E-8551-43FB-BE4B-78999356B325}"/>
              </a:ext>
            </a:extLst>
          </p:cNvPr>
          <p:cNvSpPr/>
          <p:nvPr/>
        </p:nvSpPr>
        <p:spPr>
          <a:xfrm>
            <a:off x="3904342" y="2177143"/>
            <a:ext cx="3678144" cy="827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hlinkClick r:id="rId7" action="ppaction://hlinksldjump"/>
            <a:extLst>
              <a:ext uri="{FF2B5EF4-FFF2-40B4-BE49-F238E27FC236}">
                <a16:creationId xmlns="" xmlns:a16="http://schemas.microsoft.com/office/drawing/2014/main" id="{C0556B4C-F82B-4AAA-8C6F-3364DA54130F}"/>
              </a:ext>
            </a:extLst>
          </p:cNvPr>
          <p:cNvSpPr/>
          <p:nvPr/>
        </p:nvSpPr>
        <p:spPr>
          <a:xfrm>
            <a:off x="5188970" y="3028561"/>
            <a:ext cx="1167619" cy="824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hlinkClick r:id="rId8" action="ppaction://hlinksldjump"/>
            <a:extLst>
              <a:ext uri="{FF2B5EF4-FFF2-40B4-BE49-F238E27FC236}">
                <a16:creationId xmlns="" xmlns:a16="http://schemas.microsoft.com/office/drawing/2014/main" id="{E370F274-FD09-42C9-AF4B-5912AEA14E03}"/>
              </a:ext>
            </a:extLst>
          </p:cNvPr>
          <p:cNvSpPr/>
          <p:nvPr/>
        </p:nvSpPr>
        <p:spPr>
          <a:xfrm>
            <a:off x="6391424" y="3026891"/>
            <a:ext cx="1258501" cy="824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hlinkClick r:id="rId9" action="ppaction://hlinksldjump"/>
            <a:extLst>
              <a:ext uri="{FF2B5EF4-FFF2-40B4-BE49-F238E27FC236}">
                <a16:creationId xmlns="" xmlns:a16="http://schemas.microsoft.com/office/drawing/2014/main" id="{4E4DB384-1DD6-4832-9A3A-771AE5B8C6B0}"/>
              </a:ext>
            </a:extLst>
          </p:cNvPr>
          <p:cNvSpPr/>
          <p:nvPr/>
        </p:nvSpPr>
        <p:spPr>
          <a:xfrm>
            <a:off x="7608613" y="3028561"/>
            <a:ext cx="1280161" cy="824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hlinkClick r:id="rId10" action="ppaction://hlinksldjump"/>
            <a:extLst>
              <a:ext uri="{FF2B5EF4-FFF2-40B4-BE49-F238E27FC236}">
                <a16:creationId xmlns="" xmlns:a16="http://schemas.microsoft.com/office/drawing/2014/main" id="{9E151CE6-3583-498A-A564-75A8E1320E49}"/>
              </a:ext>
            </a:extLst>
          </p:cNvPr>
          <p:cNvSpPr/>
          <p:nvPr/>
        </p:nvSpPr>
        <p:spPr>
          <a:xfrm>
            <a:off x="8862647" y="3028561"/>
            <a:ext cx="1258501" cy="840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hlinkClick r:id="rId11" action="ppaction://hlinksldjump"/>
            <a:extLst>
              <a:ext uri="{FF2B5EF4-FFF2-40B4-BE49-F238E27FC236}">
                <a16:creationId xmlns="" xmlns:a16="http://schemas.microsoft.com/office/drawing/2014/main" id="{99BF965D-7483-44FA-A2F3-CEB140A7FA3E}"/>
              </a:ext>
            </a:extLst>
          </p:cNvPr>
          <p:cNvSpPr/>
          <p:nvPr/>
        </p:nvSpPr>
        <p:spPr>
          <a:xfrm>
            <a:off x="3953490" y="1334081"/>
            <a:ext cx="3635473" cy="803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22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8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-106795" y="4518991"/>
            <a:ext cx="12192000" cy="2339009"/>
          </a:xfrm>
          <a:prstGeom prst="rect">
            <a:avLst/>
          </a:prstGeom>
          <a:solidFill>
            <a:srgbClr val="8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200" dirty="0">
                <a:solidFill>
                  <a:srgbClr val="525051"/>
                </a:solidFill>
              </a:rPr>
              <a:t>GESTION &amp; COMPTABILITÉ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1D534DB7-3543-4A03-AC8C-60411812525B}"/>
              </a:ext>
            </a:extLst>
          </p:cNvPr>
          <p:cNvSpPr txBox="1"/>
          <p:nvPr/>
        </p:nvSpPr>
        <p:spPr>
          <a:xfrm>
            <a:off x="861186" y="5042163"/>
            <a:ext cx="3672408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COMPTABILITE GENERALE </a:t>
            </a:r>
            <a:r>
              <a:rPr lang="fr-FR" dirty="0"/>
              <a:t>&amp;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ANALYTIQUE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392A3423-F897-488E-9DD6-92EE6B62BAF2}"/>
              </a:ext>
            </a:extLst>
          </p:cNvPr>
          <p:cNvSpPr txBox="1"/>
          <p:nvPr/>
        </p:nvSpPr>
        <p:spPr>
          <a:xfrm>
            <a:off x="7658407" y="5042164"/>
            <a:ext cx="36720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COMPTABILITE</a:t>
            </a:r>
          </a:p>
          <a:p>
            <a:pPr algn="ctr"/>
            <a:r>
              <a:rPr lang="fr-FR" dirty="0"/>
              <a:t>BUDGETAIRE</a:t>
            </a:r>
          </a:p>
        </p:txBody>
      </p:sp>
      <p:sp>
        <p:nvSpPr>
          <p:cNvPr id="2" name="Rectangle 1">
            <a:hlinkClick r:id="rId2" action="ppaction://hlinkpres?slideindex=1&amp;slidetitle="/>
            <a:extLst>
              <a:ext uri="{FF2B5EF4-FFF2-40B4-BE49-F238E27FC236}">
                <a16:creationId xmlns="" xmlns:a16="http://schemas.microsoft.com/office/drawing/2014/main" id="{692C3B89-E3C7-4132-AFA7-F5AA6E74161C}"/>
              </a:ext>
            </a:extLst>
          </p:cNvPr>
          <p:cNvSpPr/>
          <p:nvPr/>
        </p:nvSpPr>
        <p:spPr>
          <a:xfrm>
            <a:off x="861186" y="5021571"/>
            <a:ext cx="3672000" cy="352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hlinkClick r:id="rId3" action="ppaction://hlinkfile"/>
            <a:extLst>
              <a:ext uri="{FF2B5EF4-FFF2-40B4-BE49-F238E27FC236}">
                <a16:creationId xmlns="" xmlns:a16="http://schemas.microsoft.com/office/drawing/2014/main" id="{7D426489-D0B6-4197-A095-C4A161AF1075}"/>
              </a:ext>
            </a:extLst>
          </p:cNvPr>
          <p:cNvSpPr/>
          <p:nvPr/>
        </p:nvSpPr>
        <p:spPr>
          <a:xfrm>
            <a:off x="4260204" y="6368820"/>
            <a:ext cx="3672000" cy="303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hlinkClick r:id="rId4" action="ppaction://hlinkfile"/>
            <a:extLst>
              <a:ext uri="{FF2B5EF4-FFF2-40B4-BE49-F238E27FC236}">
                <a16:creationId xmlns="" xmlns:a16="http://schemas.microsoft.com/office/drawing/2014/main" id="{704FAFB5-3DFC-4A88-8E47-F066EDC58541}"/>
              </a:ext>
            </a:extLst>
          </p:cNvPr>
          <p:cNvSpPr/>
          <p:nvPr/>
        </p:nvSpPr>
        <p:spPr>
          <a:xfrm>
            <a:off x="861186" y="5342129"/>
            <a:ext cx="3672000" cy="352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E0C36B6-E920-4415-BBA1-0BAB8EAE538E}"/>
              </a:ext>
            </a:extLst>
          </p:cNvPr>
          <p:cNvSpPr/>
          <p:nvPr/>
        </p:nvSpPr>
        <p:spPr>
          <a:xfrm>
            <a:off x="7658407" y="5014028"/>
            <a:ext cx="3672000" cy="674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AD7169C3-3BE0-41E9-B063-719FCF2B4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9714" y="938684"/>
            <a:ext cx="2583522" cy="120605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AAA1713E-D97A-48A4-9F14-4CAB802CD5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0031" y="938684"/>
            <a:ext cx="2205174" cy="12869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BD39C53-E72A-46AA-B49A-C69ADF3E29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461" y="660368"/>
            <a:ext cx="6039157" cy="174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4611" y="5871411"/>
            <a:ext cx="10042357" cy="465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Grâce aux Widgets, possibilité dès l’ouverture du module de faire un contrôle rapide</a:t>
            </a:r>
            <a:endParaRPr lang="fr-FR" dirty="0"/>
          </a:p>
        </p:txBody>
      </p:sp>
      <p:pic>
        <p:nvPicPr>
          <p:cNvPr id="7" name="Image 6"/>
          <p:cNvPicPr/>
          <p:nvPr/>
        </p:nvPicPr>
        <p:blipFill rotWithShape="1">
          <a:blip r:embed="rId2"/>
          <a:srcRect l="31912" t="22634" r="17493" b="20929"/>
          <a:stretch/>
        </p:blipFill>
        <p:spPr bwMode="auto">
          <a:xfrm>
            <a:off x="2042984" y="700216"/>
            <a:ext cx="7496432" cy="44432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21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Application du plan comptable des établissements d’enseignement catholique</a:t>
            </a:r>
          </a:p>
          <a:p>
            <a:r>
              <a:rPr lang="fr-FR" dirty="0" smtClean="0"/>
              <a:t>Les sauvegardes sont faites sur le serveur de l’ASREC</a:t>
            </a:r>
          </a:p>
          <a:p>
            <a:r>
              <a:rPr lang="fr-FR" dirty="0" smtClean="0"/>
              <a:t>Enregistrement des écritures</a:t>
            </a:r>
          </a:p>
          <a:p>
            <a:pPr lvl="1"/>
            <a:r>
              <a:rPr lang="fr-FR" dirty="0" smtClean="0"/>
              <a:t>Par une comptabilité de trésorerie</a:t>
            </a:r>
          </a:p>
          <a:p>
            <a:pPr lvl="1"/>
            <a:r>
              <a:rPr lang="fr-FR" dirty="0" smtClean="0"/>
              <a:t>Par une comptabilité d’engagement, possibilité dans ce cas d’avoir un plan comptable auxiliaire avec un centralisateur.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6" name="Rectangle 5">
            <a:hlinkClick r:id="rId2" action="ppaction://hlinkfile"/>
            <a:extLst>
              <a:ext uri="{FF2B5EF4-FFF2-40B4-BE49-F238E27FC236}">
                <a16:creationId xmlns="" xmlns:a16="http://schemas.microsoft.com/office/drawing/2014/main" id="{704FAFB5-3DFC-4A88-8E47-F066EDC58541}"/>
              </a:ext>
            </a:extLst>
          </p:cNvPr>
          <p:cNvSpPr/>
          <p:nvPr/>
        </p:nvSpPr>
        <p:spPr>
          <a:xfrm>
            <a:off x="668680" y="978676"/>
            <a:ext cx="3672000" cy="352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26695" y="866273"/>
            <a:ext cx="4443663" cy="7700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COMPTABILITE GENERALE &amp; ANALYTIQUE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26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56"/>
          <a:stretch>
            <a:fillRect/>
          </a:stretch>
        </p:blipFill>
        <p:spPr bwMode="auto">
          <a:xfrm>
            <a:off x="2455498" y="4807797"/>
            <a:ext cx="7281004" cy="1711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857" y="513348"/>
            <a:ext cx="1156159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r>
              <a:rPr lang="fr-FR" sz="2800" dirty="0" smtClean="0"/>
              <a:t>Mise </a:t>
            </a:r>
            <a:r>
              <a:rPr lang="fr-FR" sz="2800" dirty="0"/>
              <a:t>en place d’une comptabilité </a:t>
            </a:r>
            <a:r>
              <a:rPr lang="fr-FR" sz="2800" dirty="0" smtClean="0"/>
              <a:t>analytique</a:t>
            </a:r>
          </a:p>
          <a:p>
            <a:endParaRPr lang="fr-FR" sz="2800" dirty="0" smtClean="0"/>
          </a:p>
          <a:p>
            <a:r>
              <a:rPr lang="fr-FR" sz="2800" dirty="0" smtClean="0"/>
              <a:t>	École avec distinction fonds publics, fonds privés, activités,</a:t>
            </a:r>
          </a:p>
          <a:p>
            <a:r>
              <a:rPr lang="fr-FR" sz="2800" dirty="0" smtClean="0"/>
              <a:t>	Garderie, Restauration</a:t>
            </a:r>
            <a:r>
              <a:rPr lang="fr-FR" sz="2800" dirty="0"/>
              <a:t>, </a:t>
            </a:r>
            <a:r>
              <a:rPr lang="fr-FR" sz="2800" dirty="0" smtClean="0"/>
              <a:t>Propriétaire.</a:t>
            </a:r>
          </a:p>
          <a:p>
            <a:r>
              <a:rPr lang="fr-FR" dirty="0" smtClean="0"/>
              <a:t>Par imputation lors de l’enregistrement des flux ou par gestion des clefs de répartition</a:t>
            </a:r>
          </a:p>
          <a:p>
            <a:endParaRPr lang="fr-FR" sz="2800" dirty="0"/>
          </a:p>
          <a:p>
            <a:r>
              <a:rPr lang="fr-FR" sz="2800" dirty="0"/>
              <a:t>Possibilité d’avoir une Gestion par centre de coûts. </a:t>
            </a:r>
            <a:endParaRPr lang="fr-FR" sz="2800" dirty="0" smtClean="0"/>
          </a:p>
          <a:p>
            <a:r>
              <a:rPr lang="fr-FR" dirty="0" smtClean="0"/>
              <a:t>Utile </a:t>
            </a:r>
            <a:r>
              <a:rPr lang="fr-FR" dirty="0"/>
              <a:t>notamment pour affecter des dépenses et/ou recettes à un centre de coût spécifique comme pour les voyages, photos, classe de mer, kermesse lorsque cette animation n’est pas gérée par un </a:t>
            </a:r>
            <a:r>
              <a:rPr lang="fr-FR" dirty="0" smtClean="0"/>
              <a:t>APPEL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2800" dirty="0"/>
              <a:t>Justification de l’utilisation des fonds publics</a:t>
            </a:r>
          </a:p>
        </p:txBody>
      </p:sp>
    </p:spTree>
    <p:extLst>
      <p:ext uri="{BB962C8B-B14F-4D97-AF65-F5344CB8AC3E}">
        <p14:creationId xmlns:p14="http://schemas.microsoft.com/office/powerpoint/2010/main" val="221968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 flipV="1">
            <a:off x="1389322" y="3463846"/>
            <a:ext cx="1379188" cy="2429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H="1" flipV="1">
            <a:off x="3238998" y="3463846"/>
            <a:ext cx="1445079" cy="1685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 flipV="1">
            <a:off x="3937687" y="3463848"/>
            <a:ext cx="4291913" cy="1438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 flipV="1">
            <a:off x="6082992" y="3488948"/>
            <a:ext cx="4553574" cy="1305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32982" y="5149516"/>
            <a:ext cx="3144253" cy="930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Secteur Analytique</a:t>
            </a:r>
          </a:p>
          <a:p>
            <a:pPr algn="ctr"/>
            <a:r>
              <a:rPr lang="fr-FR" dirty="0" smtClean="0"/>
              <a:t>École/</a:t>
            </a:r>
            <a:r>
              <a:rPr lang="fr-FR" dirty="0" err="1" smtClean="0"/>
              <a:t>aps</a:t>
            </a:r>
            <a:r>
              <a:rPr lang="fr-FR" dirty="0" smtClean="0"/>
              <a:t>/cantine/propriétaire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4178969" y="5139290"/>
            <a:ext cx="2197768" cy="930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Clé de répartition définie dans les paramétrages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7022431" y="4912532"/>
            <a:ext cx="2181727" cy="1155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Centre de coût</a:t>
            </a:r>
          </a:p>
          <a:p>
            <a:pPr algn="ctr"/>
            <a:r>
              <a:rPr lang="fr-FR" dirty="0" smtClean="0"/>
              <a:t>Budget classe, voyages, photos…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9956944" y="4664276"/>
            <a:ext cx="1840590" cy="1403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Insertion possible d’un commentaire sur une ligne de saisie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70" t="361" r="270" b="65885"/>
          <a:stretch/>
        </p:blipFill>
        <p:spPr>
          <a:xfrm>
            <a:off x="203772" y="1167760"/>
            <a:ext cx="11758439" cy="2244647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3961537" y="634314"/>
            <a:ext cx="3379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SAISIE DES ECRITURES</a:t>
            </a:r>
            <a:endParaRPr lang="fr-FR" sz="2800" dirty="0"/>
          </a:p>
        </p:txBody>
      </p:sp>
      <p:sp>
        <p:nvSpPr>
          <p:cNvPr id="21" name="Rectangle 20"/>
          <p:cNvSpPr/>
          <p:nvPr/>
        </p:nvSpPr>
        <p:spPr>
          <a:xfrm>
            <a:off x="7583908" y="2371169"/>
            <a:ext cx="3677215" cy="14923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La saisie est très intuitive, les en- têtes de colonnes sont actives et permettent de faire des tris ou des recherches par montant, date, comptes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7631" t="57310" r="60790" b="18363"/>
          <a:stretch/>
        </p:blipFill>
        <p:spPr>
          <a:xfrm>
            <a:off x="1812759" y="1444154"/>
            <a:ext cx="4572000" cy="198120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30442" y="920934"/>
            <a:ext cx="9464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Rapprochement bancaire</a:t>
            </a:r>
            <a:endParaRPr lang="fr-FR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t="22231" r="21437" b="46317"/>
          <a:stretch>
            <a:fillRect/>
          </a:stretch>
        </p:blipFill>
        <p:spPr bwMode="auto">
          <a:xfrm>
            <a:off x="6518276" y="475779"/>
            <a:ext cx="4759325" cy="1936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930442" y="3425355"/>
            <a:ext cx="920816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Virement fournisseurs </a:t>
            </a:r>
          </a:p>
          <a:p>
            <a:endParaRPr lang="fr-FR" dirty="0"/>
          </a:p>
          <a:p>
            <a:r>
              <a:rPr lang="fr-FR" dirty="0"/>
              <a:t>Préparer les virements aux fournisseurs va vous permettre d’éditer un état provisoire à faire valider par la personne autorisée à effectuer les règlements, avant de valider les paiements et de les transmettre à la banque. Ces flux financiers seront comptabilisés automatiquement et les comptes de tiers seront lettrés.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30442" y="5333570"/>
            <a:ext cx="5245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Lettrage automatique ou manuel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930442" y="6002871"/>
            <a:ext cx="4636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Remises de chèques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7162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86062" y="753980"/>
            <a:ext cx="10234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Facturer (en gestion)</a:t>
            </a:r>
          </a:p>
          <a:p>
            <a:r>
              <a:rPr lang="fr-FR" dirty="0" smtClean="0"/>
              <a:t>Cet outil vous permettra de facturer des tiers divers autres que les familles (gérées en facturation) dans le cadre de l’activité scolaire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0000" t="15907" r="52105" b="31696"/>
          <a:stretch/>
        </p:blipFill>
        <p:spPr>
          <a:xfrm>
            <a:off x="978569" y="2117556"/>
            <a:ext cx="4620126" cy="359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7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09600" y="593557"/>
            <a:ext cx="5422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Les documents comptables</a:t>
            </a:r>
            <a:endParaRPr lang="fr-FR" sz="2800" dirty="0"/>
          </a:p>
        </p:txBody>
      </p:sp>
      <p:pic>
        <p:nvPicPr>
          <p:cNvPr id="4098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99" y="1512721"/>
            <a:ext cx="383857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57571" r="3233" b="1996"/>
          <a:stretch>
            <a:fillRect/>
          </a:stretch>
        </p:blipFill>
        <p:spPr bwMode="auto">
          <a:xfrm>
            <a:off x="6820818" y="4182896"/>
            <a:ext cx="3717925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" t="41502" r="3836" b="43518"/>
          <a:stretch>
            <a:fillRect/>
          </a:stretch>
        </p:blipFill>
        <p:spPr bwMode="auto">
          <a:xfrm>
            <a:off x="6564646" y="2268287"/>
            <a:ext cx="40703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94947" y="13257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Vous pouvez éditer un grand livre ou balance par intervalle de comptes = exemple uniquement les comptes de banque (512… à 53…).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94947" y="331909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 </a:t>
            </a:r>
            <a:r>
              <a:rPr lang="fr-FR" dirty="0" smtClean="0"/>
              <a:t>Vous pouvez </a:t>
            </a:r>
            <a:r>
              <a:rPr lang="fr-FR" dirty="0"/>
              <a:t>éditer la balance et ou le grand livre par centre de coût, partie basse de l’écran</a:t>
            </a:r>
          </a:p>
        </p:txBody>
      </p:sp>
    </p:spTree>
    <p:extLst>
      <p:ext uri="{BB962C8B-B14F-4D97-AF65-F5344CB8AC3E}">
        <p14:creationId xmlns:p14="http://schemas.microsoft.com/office/powerpoint/2010/main" val="234276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77516" y="577517"/>
            <a:ext cx="984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Edition des états de synthèses (Bilans et compte de résultat)</a:t>
            </a:r>
            <a:endParaRPr lang="fr-FR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4"/>
          <a:stretch>
            <a:fillRect/>
          </a:stretch>
        </p:blipFill>
        <p:spPr bwMode="auto">
          <a:xfrm>
            <a:off x="1971758" y="1162350"/>
            <a:ext cx="30956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4" t="19391" r="29799" b="71501"/>
          <a:stretch>
            <a:fillRect/>
          </a:stretch>
        </p:blipFill>
        <p:spPr bwMode="auto">
          <a:xfrm>
            <a:off x="1971758" y="5309590"/>
            <a:ext cx="62166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77516" y="4576764"/>
            <a:ext cx="503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Les documents analytiques</a:t>
            </a:r>
            <a:endParaRPr lang="fr-FR" sz="28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687" y="2042111"/>
            <a:ext cx="397827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84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44842" y="1331495"/>
            <a:ext cx="68018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Gérées par l’UDOGEC :</a:t>
            </a:r>
          </a:p>
          <a:p>
            <a:endParaRPr lang="fr-FR" sz="2800" dirty="0" smtClean="0"/>
          </a:p>
          <a:p>
            <a:r>
              <a:rPr lang="fr-FR" sz="2800" dirty="0" smtClean="0"/>
              <a:t>Les immobilisations</a:t>
            </a:r>
          </a:p>
          <a:p>
            <a:r>
              <a:rPr lang="fr-FR" sz="2800" dirty="0" smtClean="0"/>
              <a:t>La justification des comptes</a:t>
            </a:r>
          </a:p>
          <a:p>
            <a:r>
              <a:rPr lang="fr-FR" sz="2800" dirty="0" smtClean="0"/>
              <a:t>Les emprunts</a:t>
            </a:r>
          </a:p>
          <a:p>
            <a:r>
              <a:rPr lang="fr-FR" sz="2800" dirty="0" smtClean="0"/>
              <a:t>Saisie en N+1 sans avoir à clôturer N</a:t>
            </a:r>
          </a:p>
          <a:p>
            <a:r>
              <a:rPr lang="fr-FR" sz="2800" dirty="0" smtClean="0"/>
              <a:t>Lien avec Isidoor 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D1C50359-0ED0-4ACF-9A02-1D490337E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305" y="4482873"/>
            <a:ext cx="4019550" cy="18764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01CF2BD7-A5A4-43E8-A7A4-F8D25AA5A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138" y="4879120"/>
            <a:ext cx="2205174" cy="128695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844842" y="576649"/>
            <a:ext cx="41572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AUTRES FONCTIONNALITES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15962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71074" y="529389"/>
            <a:ext cx="5005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Le Budget</a:t>
            </a:r>
            <a:endParaRPr lang="fr-FR" sz="2800" dirty="0"/>
          </a:p>
        </p:txBody>
      </p:sp>
      <p:sp>
        <p:nvSpPr>
          <p:cNvPr id="4" name="Rectangle 3"/>
          <p:cNvSpPr/>
          <p:nvPr/>
        </p:nvSpPr>
        <p:spPr>
          <a:xfrm>
            <a:off x="1507958" y="1203401"/>
            <a:ext cx="952901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l’onglet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Elaboration du budget prévisionnel »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vous allez préparer le prévisionnel pour l’exercice suivant N+1, N+2…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9475" t="43509" r="58420" b="36608"/>
          <a:stretch/>
        </p:blipFill>
        <p:spPr>
          <a:xfrm>
            <a:off x="1331496" y="2083623"/>
            <a:ext cx="9031704" cy="20231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71074" y="4626903"/>
            <a:ext cx="4193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Indiquer un % d’évolution du coût de la vie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171074" y="4257571"/>
            <a:ext cx="9192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Modifier soit le %, soit le montant de la colonne N+1 pour obtenir un prévisionnel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171074" y="4996235"/>
            <a:ext cx="349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pouvez déplacer les colonnes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594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8146" y="691200"/>
            <a:ext cx="1052362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l’onglet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Prévisionnel »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vous allez charger le prévisionnel préparé l’année précédente pour l’utiliser comme base de contrôle pour l’exercice en cours.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72"/>
          <a:stretch>
            <a:fillRect/>
          </a:stretch>
        </p:blipFill>
        <p:spPr bwMode="auto">
          <a:xfrm>
            <a:off x="818146" y="1576890"/>
            <a:ext cx="60579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1" t="13007" r="4950" b="53856"/>
          <a:stretch>
            <a:fillRect/>
          </a:stretch>
        </p:blipFill>
        <p:spPr bwMode="auto">
          <a:xfrm>
            <a:off x="818146" y="3045047"/>
            <a:ext cx="58769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18146" y="2634165"/>
            <a:ext cx="241925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b="1" cap="al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ONGLET PREVISIONNEL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9809" y="5606729"/>
            <a:ext cx="10651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vous avez établi le prévisionnel par l’option « élaboration du prévisionnel », vous pouvez le récupérer en cliquant sur « Récupérer l’élaboration du budget »,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18146" y="398000"/>
            <a:ext cx="16305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/>
              <a:t>Le Budget</a:t>
            </a:r>
          </a:p>
        </p:txBody>
      </p:sp>
    </p:spTree>
    <p:extLst>
      <p:ext uri="{BB962C8B-B14F-4D97-AF65-F5344CB8AC3E}">
        <p14:creationId xmlns:p14="http://schemas.microsoft.com/office/powerpoint/2010/main" val="293720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7265" y="781710"/>
            <a:ext cx="10915133" cy="1799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800" dirty="0"/>
              <a:t>Le Budget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l’onglet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Contrôle budgétaire »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vous allez charger vos écritures de l’exercice en cours avec le prévisionnel de l’année pour les comparer.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42"/>
          <a:stretch>
            <a:fillRect/>
          </a:stretch>
        </p:blipFill>
        <p:spPr bwMode="auto">
          <a:xfrm>
            <a:off x="2445910" y="2404718"/>
            <a:ext cx="640397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88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079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079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200" dirty="0">
                <a:solidFill>
                  <a:srgbClr val="525051"/>
                </a:solidFill>
              </a:rPr>
              <a:t>GESTION ADMINISTRATIVE</a:t>
            </a:r>
          </a:p>
        </p:txBody>
      </p:sp>
    </p:spTree>
    <p:extLst>
      <p:ext uri="{BB962C8B-B14F-4D97-AF65-F5344CB8AC3E}">
        <p14:creationId xmlns:p14="http://schemas.microsoft.com/office/powerpoint/2010/main" val="22280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1615" t="14001" r="61806" b="14600"/>
          <a:stretch/>
        </p:blipFill>
        <p:spPr>
          <a:xfrm>
            <a:off x="4395948" y="47430"/>
            <a:ext cx="4680940" cy="35367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9174" y="436228"/>
            <a:ext cx="3238151" cy="5536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BASE DE DONNEES ELEVE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738232" y="1476462"/>
            <a:ext cx="3523376" cy="6459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Informations générales sur la scolarité de l’élève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23532" t="14801" r="24105" b="16820"/>
          <a:stretch/>
        </p:blipFill>
        <p:spPr>
          <a:xfrm>
            <a:off x="7051067" y="3544348"/>
            <a:ext cx="4511072" cy="33136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14320" y="4353886"/>
            <a:ext cx="3514986" cy="1577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Informations générales sur </a:t>
            </a:r>
            <a:r>
              <a:rPr lang="fr-FR" dirty="0">
                <a:solidFill>
                  <a:schemeClr val="tx1"/>
                </a:solidFill>
              </a:rPr>
              <a:t>les </a:t>
            </a:r>
            <a:r>
              <a:rPr lang="fr-FR" dirty="0" smtClean="0">
                <a:solidFill>
                  <a:schemeClr val="tx1"/>
                </a:solidFill>
              </a:rPr>
              <a:t>responsables, ainsi que les données nécessaires à la facturation (RIB, partage de la facturation, tiers payeur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88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568" y="1484784"/>
            <a:ext cx="2571768" cy="288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bg1">
                <a:lumMod val="50000"/>
                <a:alpha val="40000"/>
              </a:schemeClr>
            </a:glow>
            <a:softEdge rad="63500"/>
          </a:effectLst>
        </p:spPr>
      </p:pic>
      <p:sp>
        <p:nvSpPr>
          <p:cNvPr id="3" name="Rectangle 2"/>
          <p:cNvSpPr/>
          <p:nvPr/>
        </p:nvSpPr>
        <p:spPr>
          <a:xfrm>
            <a:off x="1991544" y="908720"/>
            <a:ext cx="45987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Listes programmées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possibilité de créer des listes personnalisées </a:t>
            </a:r>
            <a:endParaRPr lang="fr-FR" sz="160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3912" y="3645025"/>
            <a:ext cx="2052864" cy="199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4779337" y="5733256"/>
            <a:ext cx="3256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fr-FR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pitchFamily="34" charset="0"/>
              </a:rPr>
              <a:t>Envoi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pitchFamily="34" charset="0"/>
              </a:rPr>
              <a:t>de mails aux familles</a:t>
            </a:r>
            <a:endParaRPr lang="fr-FR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0177" y="908721"/>
            <a:ext cx="2249101" cy="328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8193109" y="4303587"/>
            <a:ext cx="3794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fr-FR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Publipostage sur des modèles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fr-FR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existants que l’on peut personnaliser. Possibilité d’en créer de nouveaux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fr-FR" dirty="0" smtClean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27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r="34332" b="26424"/>
          <a:stretch/>
        </p:blipFill>
        <p:spPr>
          <a:xfrm>
            <a:off x="6317817" y="262043"/>
            <a:ext cx="4943308" cy="31154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4314" y="477795"/>
            <a:ext cx="4810897" cy="8402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GESTION DE LA NOUVELLE ANNEE ET PROCEDURE DE FIN D’ANNEE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634314" y="1572644"/>
            <a:ext cx="4810897" cy="1161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Possibilité de gérer la nouvelle année à part de l’année en cours. En fin d’année, les orientations et nouveaux élèves basculeront pour créer la base scolaire de suivante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/>
          <p:nvPr/>
        </p:nvPicPr>
        <p:blipFill rotWithShape="1">
          <a:blip r:embed="rId3"/>
          <a:srcRect l="57540" t="62316" r="16832" b="8290"/>
          <a:stretch/>
        </p:blipFill>
        <p:spPr bwMode="auto">
          <a:xfrm>
            <a:off x="6376086" y="3616411"/>
            <a:ext cx="4885039" cy="2932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786714" y="4123039"/>
            <a:ext cx="4810897" cy="84025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COMPATIBLE AVEC ANGE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225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079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079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200" dirty="0">
                <a:solidFill>
                  <a:srgbClr val="525051"/>
                </a:solidFill>
              </a:rPr>
              <a:t>VIE SCOLAIRE</a:t>
            </a:r>
          </a:p>
        </p:txBody>
      </p:sp>
    </p:spTree>
    <p:extLst>
      <p:ext uri="{BB962C8B-B14F-4D97-AF65-F5344CB8AC3E}">
        <p14:creationId xmlns:p14="http://schemas.microsoft.com/office/powerpoint/2010/main" val="395670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Résultat de recherche d'images pour &quot;LOUPE&quot;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62" name="AutoShape 2" descr="Résultat de recherche d'images pour &quot;LOUPE&quot;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ZoneTexte 10">
            <a:hlinkClick r:id="rId2" action="ppaction://hlinksldjump"/>
          </p:cNvPr>
          <p:cNvSpPr txBox="1"/>
          <p:nvPr/>
        </p:nvSpPr>
        <p:spPr>
          <a:xfrm>
            <a:off x="224966" y="5565361"/>
            <a:ext cx="3909712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525051"/>
                </a:solidFill>
              </a:rPr>
              <a:t>AGATENET</a:t>
            </a:r>
          </a:p>
          <a:p>
            <a:pPr algn="ctr"/>
            <a:r>
              <a:rPr lang="fr-FR" sz="2000" dirty="0">
                <a:solidFill>
                  <a:srgbClr val="525051"/>
                </a:solidFill>
              </a:rPr>
              <a:t>1</a:t>
            </a:r>
            <a:r>
              <a:rPr lang="fr-FR" sz="2000" baseline="30000" dirty="0">
                <a:solidFill>
                  <a:srgbClr val="525051"/>
                </a:solidFill>
              </a:rPr>
              <a:t>ER</a:t>
            </a:r>
            <a:r>
              <a:rPr lang="fr-FR" sz="2000" dirty="0">
                <a:solidFill>
                  <a:srgbClr val="525051"/>
                </a:solidFill>
              </a:rPr>
              <a:t> DEGRE</a:t>
            </a:r>
          </a:p>
        </p:txBody>
      </p:sp>
      <p:sp>
        <p:nvSpPr>
          <p:cNvPr id="10" name="ZoneTexte 9">
            <a:hlinkClick r:id="rId3" action="ppaction://hlinksldjump"/>
          </p:cNvPr>
          <p:cNvSpPr txBox="1"/>
          <p:nvPr/>
        </p:nvSpPr>
        <p:spPr>
          <a:xfrm>
            <a:off x="4260000" y="5576384"/>
            <a:ext cx="3672000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525051"/>
                </a:solidFill>
              </a:rPr>
              <a:t>AGATENET</a:t>
            </a:r>
          </a:p>
          <a:p>
            <a:pPr algn="ctr"/>
            <a:r>
              <a:rPr lang="fr-FR" sz="2000" dirty="0">
                <a:solidFill>
                  <a:srgbClr val="525051"/>
                </a:solidFill>
              </a:rPr>
              <a:t>2</a:t>
            </a:r>
            <a:r>
              <a:rPr lang="fr-FR" sz="2000" baseline="30000" dirty="0">
                <a:solidFill>
                  <a:srgbClr val="525051"/>
                </a:solidFill>
              </a:rPr>
              <a:t>nd</a:t>
            </a:r>
            <a:r>
              <a:rPr lang="fr-FR" sz="2000" dirty="0">
                <a:solidFill>
                  <a:srgbClr val="525051"/>
                </a:solidFill>
              </a:rPr>
              <a:t> DEGRE</a:t>
            </a:r>
          </a:p>
        </p:txBody>
      </p:sp>
      <p:sp>
        <p:nvSpPr>
          <p:cNvPr id="15" name="ZoneTexte 14">
            <a:hlinkClick r:id="rId4" action="ppaction://hlinksldjump"/>
          </p:cNvPr>
          <p:cNvSpPr txBox="1"/>
          <p:nvPr/>
        </p:nvSpPr>
        <p:spPr>
          <a:xfrm>
            <a:off x="8057322" y="5565361"/>
            <a:ext cx="3672000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525051"/>
                </a:solidFill>
              </a:rPr>
              <a:t>ACCES AUX</a:t>
            </a:r>
          </a:p>
          <a:p>
            <a:pPr algn="ctr"/>
            <a:r>
              <a:rPr lang="fr-FR" sz="2000" dirty="0">
                <a:solidFill>
                  <a:srgbClr val="525051"/>
                </a:solidFill>
              </a:rPr>
              <a:t>FAMILLES</a:t>
            </a:r>
          </a:p>
        </p:txBody>
      </p:sp>
      <p:pic>
        <p:nvPicPr>
          <p:cNvPr id="12" name="Image 11" descr="AGATE NET - TIFF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96400" y="6309321"/>
            <a:ext cx="827584" cy="3623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E6C56E7D-9245-4199-B3AF-4004C4ACF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886" y="573730"/>
            <a:ext cx="5494809" cy="27738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F4E5FBEA-6B68-4E0F-A94F-5FDF733EDC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611" y="160338"/>
            <a:ext cx="3814355" cy="468441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88A7DC0-2BBD-4E66-8632-7D50F4144D3B}"/>
              </a:ext>
            </a:extLst>
          </p:cNvPr>
          <p:cNvSpPr/>
          <p:nvPr/>
        </p:nvSpPr>
        <p:spPr>
          <a:xfrm>
            <a:off x="2179822" y="4117359"/>
            <a:ext cx="3250307" cy="10932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525051"/>
                </a:solidFill>
              </a:rPr>
              <a:t>NOTES VIE SCOLAIRE &amp; LIVRET SCOLAIRE UNIQUE</a:t>
            </a:r>
          </a:p>
        </p:txBody>
      </p:sp>
      <p:sp>
        <p:nvSpPr>
          <p:cNvPr id="18" name="Rectangle 17">
            <a:hlinkClick r:id="rId8" action="ppaction://hlinksldjump"/>
            <a:extLst>
              <a:ext uri="{FF2B5EF4-FFF2-40B4-BE49-F238E27FC236}">
                <a16:creationId xmlns="" xmlns:a16="http://schemas.microsoft.com/office/drawing/2014/main" id="{4853F3E2-88FB-40C1-8CC2-6A5C6FD503A0}"/>
              </a:ext>
            </a:extLst>
          </p:cNvPr>
          <p:cNvSpPr/>
          <p:nvPr/>
        </p:nvSpPr>
        <p:spPr>
          <a:xfrm>
            <a:off x="11182490" y="236684"/>
            <a:ext cx="812561" cy="453104"/>
          </a:xfrm>
          <a:prstGeom prst="rect">
            <a:avLst/>
          </a:prstGeom>
          <a:solidFill>
            <a:srgbClr val="EC2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RETOUR SOMMAIRE</a:t>
            </a:r>
          </a:p>
        </p:txBody>
      </p:sp>
    </p:spTree>
    <p:extLst>
      <p:ext uri="{BB962C8B-B14F-4D97-AF65-F5344CB8AC3E}">
        <p14:creationId xmlns:p14="http://schemas.microsoft.com/office/powerpoint/2010/main" val="1198388239"/>
      </p:ext>
    </p:extLst>
  </p:cSld>
  <p:clrMapOvr>
    <a:masterClrMapping/>
  </p:clrMapOvr>
  <p:transition advTm="10000"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136E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136E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136EAE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200" dirty="0">
                <a:solidFill>
                  <a:srgbClr val="525051"/>
                </a:solidFill>
              </a:rPr>
              <a:t>AGATE </a:t>
            </a:r>
            <a:r>
              <a:rPr lang="fr-FR" sz="7200">
                <a:solidFill>
                  <a:srgbClr val="525051"/>
                </a:solidFill>
              </a:rPr>
              <a:t>NET 1</a:t>
            </a:r>
            <a:r>
              <a:rPr lang="fr-FR" sz="7200" baseline="30000">
                <a:solidFill>
                  <a:srgbClr val="525051"/>
                </a:solidFill>
              </a:rPr>
              <a:t>er</a:t>
            </a:r>
            <a:r>
              <a:rPr lang="fr-FR" sz="7200">
                <a:solidFill>
                  <a:srgbClr val="525051"/>
                </a:solidFill>
              </a:rPr>
              <a:t> </a:t>
            </a:r>
            <a:r>
              <a:rPr lang="fr-FR" sz="7200" dirty="0">
                <a:solidFill>
                  <a:srgbClr val="525051"/>
                </a:solidFill>
              </a:rPr>
              <a:t>degré</a:t>
            </a:r>
          </a:p>
        </p:txBody>
      </p:sp>
    </p:spTree>
    <p:extLst>
      <p:ext uri="{BB962C8B-B14F-4D97-AF65-F5344CB8AC3E}">
        <p14:creationId xmlns:p14="http://schemas.microsoft.com/office/powerpoint/2010/main" val="237362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92765" y="170505"/>
            <a:ext cx="8059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lvl="1" algn="ctr"/>
            <a:r>
              <a:rPr lang="fr-FR" b="1" dirty="0">
                <a:solidFill>
                  <a:srgbClr val="525051"/>
                </a:solidFill>
                <a:latin typeface="Calibri" pitchFamily="34" charset="0"/>
              </a:rPr>
              <a:t>LA SAISIE DES ELEMENTS DE PROGRAMME TRAVAILLES POUR </a:t>
            </a:r>
            <a:r>
              <a:rPr lang="fr-FR" b="1" dirty="0">
                <a:solidFill>
                  <a:srgbClr val="136EAE"/>
                </a:solidFill>
                <a:latin typeface="Calibri" pitchFamily="34" charset="0"/>
              </a:rPr>
              <a:t>UNE</a:t>
            </a:r>
            <a:r>
              <a:rPr lang="fr-FR" b="1" dirty="0">
                <a:solidFill>
                  <a:srgbClr val="525051"/>
                </a:solidFill>
                <a:latin typeface="Calibri" pitchFamily="34" charset="0"/>
              </a:rPr>
              <a:t> PERIODE</a:t>
            </a:r>
          </a:p>
        </p:txBody>
      </p:sp>
      <p:pic>
        <p:nvPicPr>
          <p:cNvPr id="8" name="Imag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0194" y="539837"/>
            <a:ext cx="3938540" cy="251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8282608" y="1614212"/>
            <a:ext cx="2461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lvl="1" algn="r"/>
            <a:r>
              <a:rPr lang="fr-FR" b="1" dirty="0">
                <a:solidFill>
                  <a:srgbClr val="525051"/>
                </a:solidFill>
                <a:latin typeface="Calibri" pitchFamily="34" charset="0"/>
              </a:rPr>
              <a:t>LE BILAN PERIODIQUE</a:t>
            </a:r>
          </a:p>
        </p:txBody>
      </p:sp>
      <p:pic>
        <p:nvPicPr>
          <p:cNvPr id="10" name="Imag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1201" y="2176135"/>
            <a:ext cx="3836165" cy="3240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9FBA903F-53D1-408E-8D60-873CD0C003D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0193" y="3796585"/>
            <a:ext cx="3781749" cy="3061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73B7864D-6661-4FF9-8877-E9362E504294}"/>
              </a:ext>
            </a:extLst>
          </p:cNvPr>
          <p:cNvSpPr txBox="1"/>
          <p:nvPr/>
        </p:nvSpPr>
        <p:spPr>
          <a:xfrm>
            <a:off x="2451478" y="3427252"/>
            <a:ext cx="279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lvl="1"/>
            <a:r>
              <a:rPr lang="fr-FR" b="1" dirty="0">
                <a:solidFill>
                  <a:srgbClr val="525051"/>
                </a:solidFill>
                <a:latin typeface="Calibri" pitchFamily="34" charset="0"/>
              </a:rPr>
              <a:t>LE BILAN DE FIN DE CYCLE</a:t>
            </a: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="" xmlns:a16="http://schemas.microsoft.com/office/drawing/2014/main" id="{00CC9FA3-3F2C-4C4F-89F6-C7865D4D0259}"/>
              </a:ext>
            </a:extLst>
          </p:cNvPr>
          <p:cNvSpPr/>
          <p:nvPr/>
        </p:nvSpPr>
        <p:spPr>
          <a:xfrm>
            <a:off x="103875" y="0"/>
            <a:ext cx="12061371" cy="685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78222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136EAE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200" dirty="0">
                <a:solidFill>
                  <a:srgbClr val="525051"/>
                </a:solidFill>
              </a:rPr>
              <a:t>AGATE NET Accès aux familles</a:t>
            </a:r>
          </a:p>
        </p:txBody>
      </p:sp>
    </p:spTree>
    <p:extLst>
      <p:ext uri="{BB962C8B-B14F-4D97-AF65-F5344CB8AC3E}">
        <p14:creationId xmlns:p14="http://schemas.microsoft.com/office/powerpoint/2010/main" val="363929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544333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525051"/>
                </a:solidFill>
              </a:rPr>
              <a:t>LE PAIEMENT EN LIGNE</a:t>
            </a:r>
          </a:p>
        </p:txBody>
      </p:sp>
      <p:pic>
        <p:nvPicPr>
          <p:cNvPr id="8" name="Image 7" descr="Une image contenant capture d’écran&#10;&#10;Description générée automatiquement">
            <a:extLst>
              <a:ext uri="{FF2B5EF4-FFF2-40B4-BE49-F238E27FC236}">
                <a16:creationId xmlns="" xmlns:a16="http://schemas.microsoft.com/office/drawing/2014/main" id="{1D35896E-E2C3-460E-80EE-0D1BE1A7452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59"/>
          <a:stretch/>
        </p:blipFill>
        <p:spPr bwMode="auto">
          <a:xfrm>
            <a:off x="923244" y="1088708"/>
            <a:ext cx="4853461" cy="27498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 8" descr="Une image contenant capture d’écran&#10;&#10;Description générée automatiquement">
            <a:extLst>
              <a:ext uri="{FF2B5EF4-FFF2-40B4-BE49-F238E27FC236}">
                <a16:creationId xmlns="" xmlns:a16="http://schemas.microsoft.com/office/drawing/2014/main" id="{5206D9D0-17AC-4120-B04C-DA689EF3D0C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949" y="1929967"/>
            <a:ext cx="4853460" cy="3612017"/>
          </a:xfrm>
          <a:prstGeom prst="rect">
            <a:avLst/>
          </a:prstGeom>
        </p:spPr>
      </p:pic>
      <p:sp>
        <p:nvSpPr>
          <p:cNvPr id="10" name="Titre 6">
            <a:extLst>
              <a:ext uri="{FF2B5EF4-FFF2-40B4-BE49-F238E27FC236}">
                <a16:creationId xmlns="" xmlns:a16="http://schemas.microsoft.com/office/drawing/2014/main" id="{2510552F-B63B-4540-A818-AC729D84DA3F}"/>
              </a:ext>
            </a:extLst>
          </p:cNvPr>
          <p:cNvSpPr txBox="1">
            <a:spLocks/>
          </p:cNvSpPr>
          <p:nvPr/>
        </p:nvSpPr>
        <p:spPr>
          <a:xfrm>
            <a:off x="3048000" y="5532437"/>
            <a:ext cx="83824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solidFill>
                  <a:srgbClr val="525051"/>
                </a:solidFill>
              </a:rPr>
              <a:t>RESERVATION DES REPAS EN LIGNE</a:t>
            </a:r>
          </a:p>
        </p:txBody>
      </p:sp>
      <p:sp>
        <p:nvSpPr>
          <p:cNvPr id="6" name="Rectangle 5">
            <a:hlinkClick r:id="rId4" action="ppaction://hlinksldjump"/>
            <a:extLst>
              <a:ext uri="{FF2B5EF4-FFF2-40B4-BE49-F238E27FC236}">
                <a16:creationId xmlns="" xmlns:a16="http://schemas.microsoft.com/office/drawing/2014/main" id="{BCAC27E3-2054-48CC-A5E1-C0C2D9387439}"/>
              </a:ext>
            </a:extLst>
          </p:cNvPr>
          <p:cNvSpPr/>
          <p:nvPr/>
        </p:nvSpPr>
        <p:spPr>
          <a:xfrm>
            <a:off x="103875" y="0"/>
            <a:ext cx="12061371" cy="685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974940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01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01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200" dirty="0">
                <a:solidFill>
                  <a:srgbClr val="525051"/>
                </a:solidFill>
              </a:rPr>
              <a:t>GESTION DES FACTURES ELEVES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2966E044-50A9-4031-8C91-FE449EB705BD}"/>
              </a:ext>
            </a:extLst>
          </p:cNvPr>
          <p:cNvSpPr txBox="1"/>
          <p:nvPr/>
        </p:nvSpPr>
        <p:spPr>
          <a:xfrm>
            <a:off x="271094" y="5042164"/>
            <a:ext cx="3672408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FACTURATION ADAPTABLE A TOUTE CONVENTION FINANCIERE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8142C4FD-7C0F-4B36-BE98-77D37ADEC3C8}"/>
              </a:ext>
            </a:extLst>
          </p:cNvPr>
          <p:cNvSpPr txBox="1"/>
          <p:nvPr/>
        </p:nvSpPr>
        <p:spPr>
          <a:xfrm>
            <a:off x="8248500" y="5042163"/>
            <a:ext cx="3672408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ENREGISTREMENT </a:t>
            </a:r>
          </a:p>
          <a:p>
            <a:pPr algn="ctr"/>
            <a:r>
              <a:rPr lang="fr-FR" dirty="0"/>
              <a:t>DES REGLEMENTS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07AC05F2-C5E3-4F75-AA32-F49336A90A58}"/>
              </a:ext>
            </a:extLst>
          </p:cNvPr>
          <p:cNvSpPr txBox="1"/>
          <p:nvPr/>
        </p:nvSpPr>
        <p:spPr>
          <a:xfrm>
            <a:off x="2107298" y="5933803"/>
            <a:ext cx="36720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SUIVI DES ECHEANCES</a:t>
            </a:r>
          </a:p>
          <a:p>
            <a:pPr algn="ctr"/>
            <a:r>
              <a:rPr lang="fr-FR" dirty="0"/>
              <a:t>GESTION DES IMPAYES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0AD84EBF-2A2A-4D72-8F26-336016F1E86B}"/>
              </a:ext>
            </a:extLst>
          </p:cNvPr>
          <p:cNvSpPr txBox="1"/>
          <p:nvPr/>
        </p:nvSpPr>
        <p:spPr>
          <a:xfrm>
            <a:off x="6412500" y="5936973"/>
            <a:ext cx="3672000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PASSAGE DES ECRITURES EN COMPTABILITE</a:t>
            </a:r>
          </a:p>
        </p:txBody>
      </p:sp>
      <p:pic>
        <p:nvPicPr>
          <p:cNvPr id="11" name="Image 10" descr="Sans titre (5).png">
            <a:extLst>
              <a:ext uri="{FF2B5EF4-FFF2-40B4-BE49-F238E27FC236}">
                <a16:creationId xmlns="" xmlns:a16="http://schemas.microsoft.com/office/drawing/2014/main" id="{30E54FAC-C4A3-4E3B-B8F3-4D7F6341A0D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46063" b="61825"/>
          <a:stretch>
            <a:fillRect/>
          </a:stretch>
        </p:blipFill>
        <p:spPr>
          <a:xfrm>
            <a:off x="590679" y="291412"/>
            <a:ext cx="4283968" cy="2160240"/>
          </a:xfrm>
          <a:prstGeom prst="rect">
            <a:avLst/>
          </a:prstGeom>
        </p:spPr>
      </p:pic>
      <p:pic>
        <p:nvPicPr>
          <p:cNvPr id="12" name="Image 11" descr="Sans titre (5).png">
            <a:extLst>
              <a:ext uri="{FF2B5EF4-FFF2-40B4-BE49-F238E27FC236}">
                <a16:creationId xmlns="" xmlns:a16="http://schemas.microsoft.com/office/drawing/2014/main" id="{63F072BC-2D1F-462E-8EEA-0BA626B5C6A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55303" t="6362" r="-1540" b="37648"/>
          <a:stretch>
            <a:fillRect/>
          </a:stretch>
        </p:blipFill>
        <p:spPr>
          <a:xfrm>
            <a:off x="7201175" y="156679"/>
            <a:ext cx="2664296" cy="2298608"/>
          </a:xfrm>
          <a:prstGeom prst="rect">
            <a:avLst/>
          </a:prstGeom>
        </p:spPr>
      </p:pic>
      <p:sp>
        <p:nvSpPr>
          <p:cNvPr id="13" name="Rectangle 12">
            <a:hlinkClick r:id="rId3" action="ppaction://hlinksldjump"/>
            <a:extLst>
              <a:ext uri="{FF2B5EF4-FFF2-40B4-BE49-F238E27FC236}">
                <a16:creationId xmlns="" xmlns:a16="http://schemas.microsoft.com/office/drawing/2014/main" id="{F72E6AF0-66B3-41AF-AB11-589C6FCA1E3D}"/>
              </a:ext>
            </a:extLst>
          </p:cNvPr>
          <p:cNvSpPr/>
          <p:nvPr/>
        </p:nvSpPr>
        <p:spPr>
          <a:xfrm>
            <a:off x="103875" y="0"/>
            <a:ext cx="12061371" cy="685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4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AGATE – FACTURATION FAMILLES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1187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421329" y="1505576"/>
            <a:ext cx="5263143" cy="12933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Facturation des élèves (contributions, self, voyages, photos…)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Edition des factures par famille (Fratrie)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421330" y="2869899"/>
            <a:ext cx="5263145" cy="163121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ENREGISTREMENT </a:t>
            </a:r>
            <a:r>
              <a:rPr lang="fr-FR" sz="2000" dirty="0" smtClean="0"/>
              <a:t>DES REGLEMENTS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Exécution des prélèvements avec création du fichier pour la banque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Saisie des chèques avec bordereau de remises pour la banque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5421330" y="4761191"/>
            <a:ext cx="5263144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SUIVI DES ECHEANCES</a:t>
            </a:r>
          </a:p>
          <a:p>
            <a:pPr algn="ctr"/>
            <a:r>
              <a:rPr lang="fr-FR" sz="2000" dirty="0"/>
              <a:t>GESTION DES IMPAYES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421330" y="5847836"/>
            <a:ext cx="5263143" cy="40011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DES </a:t>
            </a:r>
            <a:r>
              <a:rPr lang="fr-FR" sz="2000" dirty="0"/>
              <a:t>ECRITURES EN PASSAGE COMPTABILITE</a:t>
            </a:r>
          </a:p>
        </p:txBody>
      </p:sp>
    </p:spTree>
    <p:extLst>
      <p:ext uri="{BB962C8B-B14F-4D97-AF65-F5344CB8AC3E}">
        <p14:creationId xmlns:p14="http://schemas.microsoft.com/office/powerpoint/2010/main" val="280490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6DA6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6DA6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200" dirty="0">
                <a:solidFill>
                  <a:srgbClr val="525051"/>
                </a:solidFill>
              </a:rPr>
              <a:t>GESTION DU SELF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F2321CC0-3BE1-4A3F-8F13-E6EB6DEFF940}"/>
              </a:ext>
            </a:extLst>
          </p:cNvPr>
          <p:cNvSpPr txBox="1"/>
          <p:nvPr/>
        </p:nvSpPr>
        <p:spPr>
          <a:xfrm>
            <a:off x="587796" y="5042163"/>
            <a:ext cx="3672408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LES ELEMENTS A </a:t>
            </a:r>
          </a:p>
          <a:p>
            <a:pPr algn="ctr"/>
            <a:r>
              <a:rPr lang="fr-FR" dirty="0"/>
              <a:t>FACTURER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699A32B8-12C4-4F27-A593-F70D179E81E1}"/>
              </a:ext>
            </a:extLst>
          </p:cNvPr>
          <p:cNvSpPr txBox="1"/>
          <p:nvPr/>
        </p:nvSpPr>
        <p:spPr>
          <a:xfrm>
            <a:off x="4259796" y="5950082"/>
            <a:ext cx="3672408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EDITION</a:t>
            </a:r>
          </a:p>
          <a:p>
            <a:pPr algn="ctr"/>
            <a:r>
              <a:rPr lang="fr-FR" dirty="0"/>
              <a:t>DES CARTES DE SELF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BAF70101-8739-4117-8149-2F276EC35AC0}"/>
              </a:ext>
            </a:extLst>
          </p:cNvPr>
          <p:cNvSpPr txBox="1"/>
          <p:nvPr/>
        </p:nvSpPr>
        <p:spPr>
          <a:xfrm>
            <a:off x="7932204" y="5042163"/>
            <a:ext cx="36720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GESTION DES PASSAGES</a:t>
            </a:r>
          </a:p>
          <a:p>
            <a:pPr algn="ctr"/>
            <a:r>
              <a:rPr lang="fr-FR" dirty="0"/>
              <a:t>AVEC LA DOUCHETTE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44E01921-0399-41A1-8182-9C18781F97F2}"/>
              </a:ext>
            </a:extLst>
          </p:cNvPr>
          <p:cNvPicPr/>
          <p:nvPr/>
        </p:nvPicPr>
        <p:blipFill>
          <a:blip r:embed="rId2" cstate="print"/>
          <a:srcRect t="24138" r="51282"/>
          <a:stretch>
            <a:fillRect/>
          </a:stretch>
        </p:blipFill>
        <p:spPr bwMode="auto">
          <a:xfrm>
            <a:off x="876595" y="291412"/>
            <a:ext cx="280831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2494198C-24A0-4FB6-9388-6CE693FD6561}"/>
              </a:ext>
            </a:extLst>
          </p:cNvPr>
          <p:cNvPicPr/>
          <p:nvPr/>
        </p:nvPicPr>
        <p:blipFill>
          <a:blip r:embed="rId3" cstate="print"/>
          <a:srcRect l="17143" r="54286" b="70212"/>
          <a:stretch>
            <a:fillRect/>
          </a:stretch>
        </p:blipFill>
        <p:spPr bwMode="auto">
          <a:xfrm>
            <a:off x="8507095" y="419945"/>
            <a:ext cx="288032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Résultat de recherche d'images pour &quot;douchette à code barre&quot;">
            <a:extLst>
              <a:ext uri="{FF2B5EF4-FFF2-40B4-BE49-F238E27FC236}">
                <a16:creationId xmlns="" xmlns:a16="http://schemas.microsoft.com/office/drawing/2014/main" id="{9E14A3A5-B00E-46D4-8CFE-F2BB55E29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/>
          </a:blip>
          <a:srcRect t="30399" b="11642"/>
          <a:stretch>
            <a:fillRect/>
          </a:stretch>
        </p:blipFill>
        <p:spPr bwMode="auto">
          <a:xfrm>
            <a:off x="4943872" y="785865"/>
            <a:ext cx="2448272" cy="1418999"/>
          </a:xfrm>
          <a:prstGeom prst="rect">
            <a:avLst/>
          </a:prstGeom>
          <a:noFill/>
        </p:spPr>
      </p:pic>
      <p:sp>
        <p:nvSpPr>
          <p:cNvPr id="13" name="Rectangle 12">
            <a:hlinkClick r:id="rId5" action="ppaction://hlinksldjump"/>
            <a:extLst>
              <a:ext uri="{FF2B5EF4-FFF2-40B4-BE49-F238E27FC236}">
                <a16:creationId xmlns="" xmlns:a16="http://schemas.microsoft.com/office/drawing/2014/main" id="{AD7F7C1F-2214-4DAA-A869-1D48AB2EC5B1}"/>
              </a:ext>
            </a:extLst>
          </p:cNvPr>
          <p:cNvSpPr/>
          <p:nvPr/>
        </p:nvSpPr>
        <p:spPr>
          <a:xfrm>
            <a:off x="103875" y="0"/>
            <a:ext cx="12061371" cy="685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22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AGATE - SELF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fr-FR" sz="2400" dirty="0"/>
              <a:t>Gestion de l'accès </a:t>
            </a:r>
            <a:r>
              <a:rPr lang="fr-FR" sz="2400" dirty="0" smtClean="0"/>
              <a:t>à la restauration :</a:t>
            </a:r>
          </a:p>
          <a:p>
            <a:pPr marL="0" indent="0" fontAlgn="base">
              <a:buNone/>
            </a:pPr>
            <a:r>
              <a:rPr lang="fr-FR" sz="2400" dirty="0" smtClean="0"/>
              <a:t>avec </a:t>
            </a:r>
            <a:r>
              <a:rPr lang="fr-FR" sz="2400" dirty="0"/>
              <a:t>validation </a:t>
            </a:r>
            <a:r>
              <a:rPr lang="fr-FR" sz="2400" dirty="0" smtClean="0"/>
              <a:t>directe ou différée, comptage</a:t>
            </a:r>
            <a:r>
              <a:rPr lang="fr-FR" sz="2400" dirty="0"/>
              <a:t>, suivi des soldes, édition des cartes de </a:t>
            </a:r>
            <a:r>
              <a:rPr lang="fr-FR" sz="2400" dirty="0" smtClean="0"/>
              <a:t>self.</a:t>
            </a:r>
            <a:endParaRPr lang="fr-FR" sz="2400" dirty="0"/>
          </a:p>
          <a:p>
            <a:pPr fontAlgn="base"/>
            <a:r>
              <a:rPr lang="fr-FR" sz="2400" dirty="0"/>
              <a:t> </a:t>
            </a:r>
            <a:r>
              <a:rPr lang="fr-FR" sz="2400" dirty="0" smtClean="0"/>
              <a:t>Le </a:t>
            </a:r>
            <a:r>
              <a:rPr lang="fr-FR" sz="2400" dirty="0"/>
              <a:t>logiciel de Self vous permet </a:t>
            </a:r>
            <a:r>
              <a:rPr lang="fr-FR" sz="2400" dirty="0" smtClean="0"/>
              <a:t>:</a:t>
            </a:r>
          </a:p>
          <a:p>
            <a:pPr marL="457200" lvl="1" indent="0" fontAlgn="base">
              <a:buNone/>
            </a:pPr>
            <a:r>
              <a:rPr lang="fr-FR" dirty="0" smtClean="0"/>
              <a:t>- </a:t>
            </a:r>
            <a:r>
              <a:rPr lang="fr-FR" dirty="0"/>
              <a:t>de créer et d'éditer des cartes en format libre pour vos élèves,</a:t>
            </a:r>
          </a:p>
          <a:p>
            <a:pPr marL="457200" lvl="1" indent="0" fontAlgn="base">
              <a:buNone/>
            </a:pPr>
            <a:r>
              <a:rPr lang="fr-FR" dirty="0" smtClean="0"/>
              <a:t>- de relever les passages de cantine de vos élèves en direct via une douchette filaire, ou en différé via une douchette mobile.</a:t>
            </a:r>
          </a:p>
          <a:p>
            <a:pPr marL="457200" lvl="1" indent="0" fontAlgn="base">
              <a:buNone/>
            </a:pPr>
            <a:r>
              <a:rPr lang="fr-FR" dirty="0" smtClean="0"/>
              <a:t>- </a:t>
            </a:r>
            <a:r>
              <a:rPr lang="fr-FR" dirty="0"/>
              <a:t>afficher un relevé des repas pris par les élèves</a:t>
            </a:r>
          </a:p>
          <a:p>
            <a:pPr marL="457200" lvl="1" indent="0" fontAlgn="base">
              <a:buNone/>
            </a:pPr>
            <a:r>
              <a:rPr lang="fr-FR" dirty="0"/>
              <a:t>- </a:t>
            </a:r>
            <a:r>
              <a:rPr lang="fr-FR" dirty="0" smtClean="0"/>
              <a:t>De générer la facturation </a:t>
            </a:r>
            <a:r>
              <a:rPr lang="fr-FR" dirty="0"/>
              <a:t>complémentaire </a:t>
            </a:r>
            <a:r>
              <a:rPr lang="fr-FR" dirty="0" smtClean="0"/>
              <a:t>vers </a:t>
            </a:r>
            <a:r>
              <a:rPr lang="fr-FR" dirty="0"/>
              <a:t>le logiciel de </a:t>
            </a:r>
            <a:r>
              <a:rPr lang="fr-FR" dirty="0" smtClean="0"/>
              <a:t>facturation. </a:t>
            </a:r>
            <a:endParaRPr lang="fr-FR" dirty="0"/>
          </a:p>
          <a:p>
            <a:pPr fontAlgn="base"/>
            <a:r>
              <a:rPr lang="fr-FR" sz="2400" dirty="0"/>
              <a:t>Vous pouvez également réaliser un prélèvement sous la norme SEPA.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03835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C1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C1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800" dirty="0">
                <a:solidFill>
                  <a:srgbClr val="525051"/>
                </a:solidFill>
              </a:rPr>
              <a:t>GESTION DE L’ÉTUDE &amp;GARDERIE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175373E4-B421-4A22-A2A1-33EB2169FD77}"/>
              </a:ext>
            </a:extLst>
          </p:cNvPr>
          <p:cNvSpPr txBox="1"/>
          <p:nvPr/>
        </p:nvSpPr>
        <p:spPr>
          <a:xfrm>
            <a:off x="587388" y="4965301"/>
            <a:ext cx="3672408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LES ELEMENTS A </a:t>
            </a:r>
          </a:p>
          <a:p>
            <a:pPr algn="ctr"/>
            <a:r>
              <a:rPr lang="fr-FR" dirty="0"/>
              <a:t>FACTURER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785FEDBA-5F36-4AFF-B4EB-2F7F22F51256}"/>
              </a:ext>
            </a:extLst>
          </p:cNvPr>
          <p:cNvSpPr txBox="1"/>
          <p:nvPr/>
        </p:nvSpPr>
        <p:spPr>
          <a:xfrm>
            <a:off x="7932204" y="4965301"/>
            <a:ext cx="36720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GESTION DES PASSAGES</a:t>
            </a:r>
          </a:p>
          <a:p>
            <a:pPr algn="ctr"/>
            <a:r>
              <a:rPr lang="fr-FR" dirty="0"/>
              <a:t>AVEC LA DOUCHETTE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78606833-D817-4A68-B23D-9F7BB0085276}"/>
              </a:ext>
            </a:extLst>
          </p:cNvPr>
          <p:cNvSpPr txBox="1"/>
          <p:nvPr/>
        </p:nvSpPr>
        <p:spPr>
          <a:xfrm>
            <a:off x="4259796" y="5958364"/>
            <a:ext cx="3672408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PAIEMENT</a:t>
            </a:r>
          </a:p>
          <a:p>
            <a:pPr algn="ctr"/>
            <a:r>
              <a:rPr lang="fr-FR" dirty="0"/>
              <a:t>EN LIGNE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A8FEBDD5-26CC-401B-8760-077813C5F91B}"/>
              </a:ext>
            </a:extLst>
          </p:cNvPr>
          <p:cNvPicPr/>
          <p:nvPr/>
        </p:nvPicPr>
        <p:blipFill>
          <a:blip r:embed="rId2" cstate="print"/>
          <a:srcRect l="17143" r="54286" b="70212"/>
          <a:stretch>
            <a:fillRect/>
          </a:stretch>
        </p:blipFill>
        <p:spPr bwMode="auto">
          <a:xfrm>
            <a:off x="8118162" y="778294"/>
            <a:ext cx="288032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Résultat de recherche d'images pour &quot;douchette à code barre&quot;">
            <a:extLst>
              <a:ext uri="{FF2B5EF4-FFF2-40B4-BE49-F238E27FC236}">
                <a16:creationId xmlns="" xmlns:a16="http://schemas.microsoft.com/office/drawing/2014/main" id="{2AE78072-90E6-485F-8BE5-4B1934E4B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30399" b="11642"/>
          <a:stretch>
            <a:fillRect/>
          </a:stretch>
        </p:blipFill>
        <p:spPr bwMode="auto">
          <a:xfrm>
            <a:off x="1193518" y="778294"/>
            <a:ext cx="2733260" cy="1584176"/>
          </a:xfrm>
          <a:prstGeom prst="rect">
            <a:avLst/>
          </a:prstGeom>
          <a:noFill/>
        </p:spPr>
      </p:pic>
      <p:sp>
        <p:nvSpPr>
          <p:cNvPr id="12" name="Rectangle 11">
            <a:hlinkClick r:id="rId4" action="ppaction://hlinksldjump"/>
            <a:extLst>
              <a:ext uri="{FF2B5EF4-FFF2-40B4-BE49-F238E27FC236}">
                <a16:creationId xmlns="" xmlns:a16="http://schemas.microsoft.com/office/drawing/2014/main" id="{9515C1AA-4EFD-4FD3-9B62-2E6DA681A771}"/>
              </a:ext>
            </a:extLst>
          </p:cNvPr>
          <p:cNvSpPr/>
          <p:nvPr/>
        </p:nvSpPr>
        <p:spPr>
          <a:xfrm>
            <a:off x="103875" y="0"/>
            <a:ext cx="12061371" cy="685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620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AGATE - GARDERIE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fr-FR" sz="2400" dirty="0"/>
              <a:t>Gestion de l'accès </a:t>
            </a:r>
            <a:r>
              <a:rPr lang="fr-FR" sz="2400" dirty="0" smtClean="0"/>
              <a:t>à </a:t>
            </a:r>
            <a:r>
              <a:rPr lang="fr-FR" sz="2400" dirty="0"/>
              <a:t>la garderie </a:t>
            </a:r>
            <a:r>
              <a:rPr lang="fr-FR" sz="2400" dirty="0" smtClean="0"/>
              <a:t>directe </a:t>
            </a:r>
            <a:r>
              <a:rPr lang="fr-FR" sz="2400" dirty="0"/>
              <a:t>ou </a:t>
            </a:r>
            <a:r>
              <a:rPr lang="fr-FR" sz="2400" dirty="0" smtClean="0"/>
              <a:t>différée, </a:t>
            </a:r>
            <a:r>
              <a:rPr lang="fr-FR" sz="2400" dirty="0"/>
              <a:t>édition des cartes en format libre</a:t>
            </a:r>
            <a:r>
              <a:rPr lang="fr-FR" sz="2400" dirty="0" smtClean="0"/>
              <a:t>. (gestion identique au self)</a:t>
            </a:r>
            <a:endParaRPr lang="fr-FR" sz="2400" dirty="0"/>
          </a:p>
          <a:p>
            <a:pPr fontAlgn="base"/>
            <a:r>
              <a:rPr lang="fr-FR" sz="2400" dirty="0"/>
              <a:t>Transférer des données dans le logiciel de </a:t>
            </a:r>
            <a:r>
              <a:rPr lang="fr-FR" sz="2400" dirty="0" smtClean="0"/>
              <a:t>facturation.</a:t>
            </a:r>
            <a:endParaRPr lang="fr-FR" sz="2400" dirty="0"/>
          </a:p>
          <a:p>
            <a:pPr fontAlgn="base"/>
            <a:r>
              <a:rPr lang="fr-FR" sz="2400" dirty="0"/>
              <a:t>Vous pouvez éditer les justificatifs annuels en vue des déductions d'impôts.</a:t>
            </a:r>
          </a:p>
          <a:p>
            <a:pPr fontAlgn="base"/>
            <a:r>
              <a:rPr lang="fr-FR" sz="2400" dirty="0"/>
              <a:t>Vous pouvez également réaliser les prélèvements des sommes dues.</a:t>
            </a:r>
          </a:p>
          <a:p>
            <a:pPr fontAlgn="base"/>
            <a:endParaRPr lang="fr-FR" sz="2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450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C1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C1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800" dirty="0">
                <a:solidFill>
                  <a:srgbClr val="525051"/>
                </a:solidFill>
              </a:rPr>
              <a:t>GESTION DES CASIERS</a:t>
            </a:r>
          </a:p>
        </p:txBody>
      </p:sp>
      <p:pic>
        <p:nvPicPr>
          <p:cNvPr id="11" name="Picture 4" descr="Résultat de recherche d'images pour &quot;douchette à code barre&quot;">
            <a:extLst>
              <a:ext uri="{FF2B5EF4-FFF2-40B4-BE49-F238E27FC236}">
                <a16:creationId xmlns="" xmlns:a16="http://schemas.microsoft.com/office/drawing/2014/main" id="{2AE78072-90E6-485F-8BE5-4B1934E4B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30399" b="11642"/>
          <a:stretch>
            <a:fillRect/>
          </a:stretch>
        </p:blipFill>
        <p:spPr bwMode="auto">
          <a:xfrm>
            <a:off x="1193518" y="778294"/>
            <a:ext cx="2733260" cy="1584176"/>
          </a:xfrm>
          <a:prstGeom prst="rect">
            <a:avLst/>
          </a:prstGeom>
          <a:noFill/>
        </p:spPr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70B39C30-86A7-4AC4-A279-5428F19CF308}"/>
              </a:ext>
            </a:extLst>
          </p:cNvPr>
          <p:cNvSpPr txBox="1"/>
          <p:nvPr/>
        </p:nvSpPr>
        <p:spPr>
          <a:xfrm>
            <a:off x="4259796" y="6096864"/>
            <a:ext cx="3672408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fr-FR" dirty="0"/>
              <a:t>FACTURATION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ADD2E54B-AD6B-4BA2-912E-724B6156A6F0}"/>
              </a:ext>
            </a:extLst>
          </p:cNvPr>
          <p:cNvSpPr txBox="1"/>
          <p:nvPr/>
        </p:nvSpPr>
        <p:spPr>
          <a:xfrm>
            <a:off x="587388" y="5042164"/>
            <a:ext cx="3672408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ATTRIBUER UN </a:t>
            </a:r>
          </a:p>
          <a:p>
            <a:pPr algn="ctr"/>
            <a:r>
              <a:rPr lang="fr-FR" dirty="0"/>
              <a:t>CASIER A UN ELEVE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120147A8-AFBE-40E4-B329-276714A238D9}"/>
              </a:ext>
            </a:extLst>
          </p:cNvPr>
          <p:cNvSpPr txBox="1"/>
          <p:nvPr/>
        </p:nvSpPr>
        <p:spPr>
          <a:xfrm>
            <a:off x="7932612" y="5042163"/>
            <a:ext cx="36720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REPRESENTATION GRAPHIQUE</a:t>
            </a:r>
          </a:p>
          <a:p>
            <a:pPr algn="ctr"/>
            <a:r>
              <a:rPr lang="fr-FR" dirty="0"/>
              <a:t>DES CASIERS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E30498D5-958B-43B2-9BB7-4FB13E5B2C21}"/>
              </a:ext>
            </a:extLst>
          </p:cNvPr>
          <p:cNvPicPr/>
          <p:nvPr/>
        </p:nvPicPr>
        <p:blipFill>
          <a:blip r:embed="rId3" cstate="print"/>
          <a:srcRect t="38961" r="24771" b="25974"/>
          <a:stretch>
            <a:fillRect/>
          </a:stretch>
        </p:blipFill>
        <p:spPr bwMode="auto">
          <a:xfrm>
            <a:off x="7702409" y="776884"/>
            <a:ext cx="3296073" cy="158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>
            <a:hlinkClick r:id="rId4" action="ppaction://hlinksldjump"/>
            <a:extLst>
              <a:ext uri="{FF2B5EF4-FFF2-40B4-BE49-F238E27FC236}">
                <a16:creationId xmlns="" xmlns:a16="http://schemas.microsoft.com/office/drawing/2014/main" id="{4A77B286-2A5C-4E90-83B4-F68CB36CB497}"/>
              </a:ext>
            </a:extLst>
          </p:cNvPr>
          <p:cNvSpPr/>
          <p:nvPr/>
        </p:nvSpPr>
        <p:spPr>
          <a:xfrm>
            <a:off x="103875" y="0"/>
            <a:ext cx="12061371" cy="685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9AB7D9-3DCA-4BFB-A23D-FFF4647BE913}"/>
              </a:ext>
            </a:extLst>
          </p:cNvPr>
          <p:cNvSpPr/>
          <p:nvPr/>
        </p:nvSpPr>
        <p:spPr>
          <a:xfrm>
            <a:off x="0" y="0"/>
            <a:ext cx="12192000" cy="3140765"/>
          </a:xfrm>
          <a:prstGeom prst="rect">
            <a:avLst/>
          </a:prstGeom>
          <a:solidFill>
            <a:srgbClr val="D74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27C387-A5D4-4DE3-ACB6-F808445F136D}"/>
              </a:ext>
            </a:extLst>
          </p:cNvPr>
          <p:cNvSpPr/>
          <p:nvPr/>
        </p:nvSpPr>
        <p:spPr>
          <a:xfrm>
            <a:off x="0" y="4518991"/>
            <a:ext cx="12192000" cy="2339009"/>
          </a:xfrm>
          <a:prstGeom prst="rect">
            <a:avLst/>
          </a:prstGeom>
          <a:solidFill>
            <a:srgbClr val="D74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A120AC-D109-41E1-933A-514FB3722685}"/>
              </a:ext>
            </a:extLst>
          </p:cNvPr>
          <p:cNvSpPr/>
          <p:nvPr/>
        </p:nvSpPr>
        <p:spPr>
          <a:xfrm>
            <a:off x="0" y="3140765"/>
            <a:ext cx="12192000" cy="13782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600" dirty="0">
                <a:solidFill>
                  <a:srgbClr val="525051"/>
                </a:solidFill>
              </a:rPr>
              <a:t>GESTION DES MANUELS SCOLAIRES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016798DD-7F78-4451-95D2-2E03AB86E5A9}"/>
              </a:ext>
            </a:extLst>
          </p:cNvPr>
          <p:cNvSpPr txBox="1"/>
          <p:nvPr/>
        </p:nvSpPr>
        <p:spPr>
          <a:xfrm>
            <a:off x="587388" y="4884938"/>
            <a:ext cx="3672408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GESTION DES</a:t>
            </a:r>
          </a:p>
          <a:p>
            <a:pPr algn="ctr"/>
            <a:r>
              <a:rPr lang="fr-FR" dirty="0"/>
              <a:t>PRETS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281CBEC2-F5BC-4050-B5BF-2AC189D818FA}"/>
              </a:ext>
            </a:extLst>
          </p:cNvPr>
          <p:cNvSpPr txBox="1"/>
          <p:nvPr/>
        </p:nvSpPr>
        <p:spPr>
          <a:xfrm>
            <a:off x="4259796" y="5897217"/>
            <a:ext cx="3672408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GESTION DES</a:t>
            </a:r>
          </a:p>
          <a:p>
            <a:pPr algn="ctr"/>
            <a:r>
              <a:rPr lang="fr-FR" dirty="0"/>
              <a:t>CAUTIONS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718B260F-CFE7-40B5-8639-43683449FD53}"/>
              </a:ext>
            </a:extLst>
          </p:cNvPr>
          <p:cNvSpPr txBox="1"/>
          <p:nvPr/>
        </p:nvSpPr>
        <p:spPr>
          <a:xfrm>
            <a:off x="7932204" y="4884937"/>
            <a:ext cx="36720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GESTION DES</a:t>
            </a:r>
          </a:p>
          <a:p>
            <a:pPr algn="ctr"/>
            <a:r>
              <a:rPr lang="fr-FR" dirty="0"/>
              <a:t>RETOURS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EB2976EA-E2DF-4F9A-8F27-A786A46213CA}"/>
              </a:ext>
            </a:extLst>
          </p:cNvPr>
          <p:cNvPicPr/>
          <p:nvPr/>
        </p:nvPicPr>
        <p:blipFill>
          <a:blip r:embed="rId2" cstate="print"/>
          <a:srcRect l="17143" r="54286" b="70212"/>
          <a:stretch>
            <a:fillRect/>
          </a:stretch>
        </p:blipFill>
        <p:spPr bwMode="auto">
          <a:xfrm>
            <a:off x="8151772" y="721325"/>
            <a:ext cx="288032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Résultat de recherche d'images pour &quot;douchette à code barre&quot;">
            <a:extLst>
              <a:ext uri="{FF2B5EF4-FFF2-40B4-BE49-F238E27FC236}">
                <a16:creationId xmlns="" xmlns:a16="http://schemas.microsoft.com/office/drawing/2014/main" id="{2D5821C5-E5BE-4EDF-B913-64D6536D5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30399" b="11642"/>
          <a:stretch>
            <a:fillRect/>
          </a:stretch>
        </p:blipFill>
        <p:spPr bwMode="auto">
          <a:xfrm>
            <a:off x="4724071" y="751166"/>
            <a:ext cx="2743857" cy="1590318"/>
          </a:xfrm>
          <a:prstGeom prst="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DFDB4E5D-0965-430A-B588-8154F21C2AF5}"/>
              </a:ext>
            </a:extLst>
          </p:cNvPr>
          <p:cNvPicPr/>
          <p:nvPr/>
        </p:nvPicPr>
        <p:blipFill>
          <a:blip r:embed="rId4" cstate="print"/>
          <a:srcRect t="13090" r="60161" b="56561"/>
          <a:stretch>
            <a:fillRect/>
          </a:stretch>
        </p:blipFill>
        <p:spPr bwMode="auto">
          <a:xfrm>
            <a:off x="683844" y="751166"/>
            <a:ext cx="3356383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>
            <a:hlinkClick r:id="rId5" action="ppaction://hlinksldjump"/>
            <a:extLst>
              <a:ext uri="{FF2B5EF4-FFF2-40B4-BE49-F238E27FC236}">
                <a16:creationId xmlns="" xmlns:a16="http://schemas.microsoft.com/office/drawing/2014/main" id="{347837F4-C6FD-4DAF-A37A-C9AECB7A4198}"/>
              </a:ext>
            </a:extLst>
          </p:cNvPr>
          <p:cNvSpPr/>
          <p:nvPr/>
        </p:nvSpPr>
        <p:spPr>
          <a:xfrm>
            <a:off x="103875" y="0"/>
            <a:ext cx="12061371" cy="685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10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887</Words>
  <Application>Microsoft Office PowerPoint</Application>
  <PresentationFormat>Grand écran</PresentationFormat>
  <Paragraphs>176</Paragraphs>
  <Slides>34</Slides>
  <Notes>0</Notes>
  <HiddenSlides>15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Calibri Light</vt:lpstr>
      <vt:lpstr>Century Schoolbook</vt:lpstr>
      <vt:lpstr>Times New Roman</vt:lpstr>
      <vt:lpstr>Wingdings</vt:lpstr>
      <vt:lpstr>Wingdings 2</vt:lpstr>
      <vt:lpstr>Thème Office</vt:lpstr>
      <vt:lpstr>Oriel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PAIEMENT EN LIGNE</vt:lpstr>
      <vt:lpstr>Présentation PowerPoint</vt:lpstr>
      <vt:lpstr>AGATE – FACTURATION FAMILLES</vt:lpstr>
      <vt:lpstr>Présentation PowerPoint</vt:lpstr>
      <vt:lpstr>AGATE - SELF</vt:lpstr>
      <vt:lpstr>Présentation PowerPoint</vt:lpstr>
      <vt:lpstr>AGATE - GARDERIE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Elsa AIT-OUARET</dc:creator>
  <cp:lastModifiedBy>Aurélie Tharreau</cp:lastModifiedBy>
  <cp:revision>32</cp:revision>
  <dcterms:created xsi:type="dcterms:W3CDTF">2020-03-10T08:12:02Z</dcterms:created>
  <dcterms:modified xsi:type="dcterms:W3CDTF">2020-09-15T10:48:38Z</dcterms:modified>
</cp:coreProperties>
</file>